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9144000"/>
  <p:notesSz cx="6858000" cy="9144000"/>
  <p:embeddedFontLst>
    <p:embeddedFont>
      <p:font typeface="Merriweather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FBD97A-86AD-4643-9B9E-B2E2FD6DAADF}">
  <a:tblStyle styleId="{C7FBD97A-86AD-4643-9B9E-B2E2FD6DAA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0" orient="horz"/>
        <p:guide pos="57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Sans-bold.fntdata"/><Relationship Id="rId11" Type="http://schemas.openxmlformats.org/officeDocument/2006/relationships/slide" Target="slides/slide5.xml"/><Relationship Id="rId22" Type="http://schemas.openxmlformats.org/officeDocument/2006/relationships/font" Target="fonts/MerriweatherSans-boldItalic.fntdata"/><Relationship Id="rId10" Type="http://schemas.openxmlformats.org/officeDocument/2006/relationships/slide" Target="slides/slide4.xml"/><Relationship Id="rId21" Type="http://schemas.openxmlformats.org/officeDocument/2006/relationships/font" Target="fonts/Merriweather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MerriweatherSans-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ndex.php?curid=61555724" TargetMode="External"/><Relationship Id="rId3" Type="http://schemas.openxmlformats.org/officeDocument/2006/relationships/hyperlink" Target="https://www.alanzucconi.com/2018/03/14/understanding-the-technology-behind-deepfak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epfakedetectionchallenge.a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anzucconi.com/2018/03/14/understanding-the-technology-behind-deepfak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epfakedetectionchallenge.ai/" TargetMode="External"/><Relationship Id="rId3" Type="http://schemas.openxmlformats.org/officeDocument/2006/relationships/hyperlink" Target="https://www.kaggle.com/c/deepfake-detection-challenge/dat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Adam starts</a:t>
            </a:r>
            <a:endParaRPr/>
          </a:p>
        </p:txBody>
      </p:sp>
      <p:sp>
        <p:nvSpPr>
          <p:cNvPr id="58" name="Google Shape;5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343ec11b0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343ec11b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Richard starts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Winner 0.19</a:t>
            </a:r>
            <a:endParaRPr/>
          </a:p>
          <a:p>
            <a:pPr indent="0" lvl="0" marL="0" rtl="0" algn="l">
              <a:spcBef>
                <a:spcPts val="0"/>
              </a:spcBef>
              <a:spcAft>
                <a:spcPts val="0"/>
              </a:spcAft>
              <a:buNone/>
            </a:pPr>
            <a:r>
              <a:rPr lang="en-US"/>
              <a:t>Darragh 0.22</a:t>
            </a:r>
            <a:endParaRPr/>
          </a:p>
          <a:p>
            <a:pPr indent="0" lvl="0" marL="0" rtl="0" algn="l">
              <a:spcBef>
                <a:spcPts val="0"/>
              </a:spcBef>
              <a:spcAft>
                <a:spcPts val="0"/>
              </a:spcAft>
              <a:buNone/>
            </a:pPr>
            <a:r>
              <a:rPr lang="en-US"/>
              <a:t>Ours 0.32</a:t>
            </a:r>
            <a:endParaRPr/>
          </a:p>
          <a:p>
            <a:pPr indent="0" lvl="0" marL="0" rtl="0" algn="l">
              <a:spcBef>
                <a:spcPts val="0"/>
              </a:spcBef>
              <a:spcAft>
                <a:spcPts val="0"/>
              </a:spcAft>
              <a:buNone/>
            </a:pPr>
            <a:r>
              <a:rPr lang="en-US"/>
              <a:t>Little Work: 0.60</a:t>
            </a:r>
            <a:endParaRPr/>
          </a:p>
        </p:txBody>
      </p:sp>
      <p:sp>
        <p:nvSpPr>
          <p:cNvPr id="178" name="Google Shape;178;g8343ec11b0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37d10c4f0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37d10c4f0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Richard starts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Winner 0.19</a:t>
            </a:r>
            <a:endParaRPr/>
          </a:p>
          <a:p>
            <a:pPr indent="0" lvl="0" marL="0" rtl="0" algn="l">
              <a:spcBef>
                <a:spcPts val="0"/>
              </a:spcBef>
              <a:spcAft>
                <a:spcPts val="0"/>
              </a:spcAft>
              <a:buNone/>
            </a:pPr>
            <a:r>
              <a:rPr lang="en-US"/>
              <a:t>Darragh 0.22</a:t>
            </a:r>
            <a:endParaRPr/>
          </a:p>
          <a:p>
            <a:pPr indent="0" lvl="0" marL="0" rtl="0" algn="l">
              <a:spcBef>
                <a:spcPts val="0"/>
              </a:spcBef>
              <a:spcAft>
                <a:spcPts val="0"/>
              </a:spcAft>
              <a:buNone/>
            </a:pPr>
            <a:r>
              <a:rPr lang="en-US"/>
              <a:t>Ours 0.32</a:t>
            </a:r>
            <a:endParaRPr/>
          </a:p>
          <a:p>
            <a:pPr indent="0" lvl="0" marL="0" rtl="0" algn="l">
              <a:spcBef>
                <a:spcPts val="0"/>
              </a:spcBef>
              <a:spcAft>
                <a:spcPts val="0"/>
              </a:spcAft>
              <a:buNone/>
            </a:pPr>
            <a:r>
              <a:rPr lang="en-US"/>
              <a:t>Little Work: 0.60</a:t>
            </a:r>
            <a:endParaRPr/>
          </a:p>
        </p:txBody>
      </p:sp>
      <p:sp>
        <p:nvSpPr>
          <p:cNvPr id="194" name="Google Shape;194;g737d10c4f0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343ec11b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343ec11b0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8343ec11b0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343ec11b0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g8343ec11b0_0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Sources:</a:t>
            </a:r>
            <a:endParaRPr/>
          </a:p>
          <a:p>
            <a:pPr indent="0" lvl="0" marL="0" marR="0" rtl="0" algn="l">
              <a:spcBef>
                <a:spcPts val="0"/>
              </a:spcBef>
              <a:spcAft>
                <a:spcPts val="0"/>
              </a:spcAft>
              <a:buNone/>
            </a:pPr>
            <a:r>
              <a:rPr lang="en-US" u="sng">
                <a:solidFill>
                  <a:schemeClr val="hlink"/>
                </a:solidFill>
                <a:hlinkClick r:id="rId2"/>
              </a:rPr>
              <a:t>https://en.wikipedia.org/w/index.php?curid=61555724</a:t>
            </a:r>
            <a:endParaRPr/>
          </a:p>
          <a:p>
            <a:pPr indent="0" lvl="0" marL="0" marR="0" rtl="0" algn="l">
              <a:spcBef>
                <a:spcPts val="0"/>
              </a:spcBef>
              <a:spcAft>
                <a:spcPts val="0"/>
              </a:spcAft>
              <a:buNone/>
            </a:pPr>
            <a:r>
              <a:rPr lang="en-US" sz="1100" u="sng">
                <a:solidFill>
                  <a:schemeClr val="hlink"/>
                </a:solidFill>
                <a:latin typeface="Arial"/>
                <a:ea typeface="Arial"/>
                <a:cs typeface="Arial"/>
                <a:sym typeface="Arial"/>
                <a:hlinkClick r:id="rId3"/>
              </a:rPr>
              <a:t>https://www.alanzucconi.com/2018/03/14/understanding-the-technology-behind-deepfakes/</a:t>
            </a:r>
            <a:endParaRPr/>
          </a:p>
          <a:p>
            <a:pPr indent="0" lvl="0" marL="0" marR="0" rtl="0" algn="l">
              <a:spcBef>
                <a:spcPts val="0"/>
              </a:spcBef>
              <a:spcAft>
                <a:spcPts val="0"/>
              </a:spcAft>
              <a:buNone/>
            </a:pPr>
            <a:r>
              <a:rPr lang="en-US"/>
              <a:t>Who was really in the movie? Amy Adams or Nicholas Cage?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So what is a deepfake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When executing a Generative Adversarial Network w/o DeepFake logic, encoder distills out a Latent Face, which can be thought of as the key facial features of what makes Nicholas Cage himself. The decoder then applies those features to the base image, which should be make a facsimile of original.</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If you switch the latent faces, however, between 2 images, then you get deepfake: an image with key facial features swapped out.</a:t>
            </a:r>
            <a:endParaRPr/>
          </a:p>
        </p:txBody>
      </p:sp>
      <p:sp>
        <p:nvSpPr>
          <p:cNvPr id="66" name="Google Shape;66;g8343ec11b0_0_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343ec11b0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343ec11b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Sources:</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https://deepfakedetectionchallenge.ai/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Although entertaining, there are dire implications for Fake News.</a:t>
            </a:r>
            <a:endParaRPr/>
          </a:p>
          <a:p>
            <a:pPr indent="0" lvl="0" marL="0" rtl="0" algn="l">
              <a:spcBef>
                <a:spcPts val="0"/>
              </a:spcBef>
              <a:spcAft>
                <a:spcPts val="0"/>
              </a:spcAft>
              <a:buNone/>
            </a:pPr>
            <a:r>
              <a:rPr lang="en-US"/>
              <a:t>Big tech names (Amazon, Facebook, Microsoft) put up $1M in prizes for a Kaggle Challenge to improve detection technology.  </a:t>
            </a:r>
            <a:endParaRPr/>
          </a:p>
          <a:p>
            <a:pPr indent="0" lvl="0" marL="0" rtl="0" algn="l">
              <a:spcBef>
                <a:spcPts val="0"/>
              </a:spcBef>
              <a:spcAft>
                <a:spcPts val="0"/>
              </a:spcAft>
              <a:buNone/>
            </a:pPr>
            <a:r>
              <a:rPr lang="en-US"/>
              <a:t>Congratulations to Darragh for placing 5th!</a:t>
            </a:r>
            <a:endParaRPr/>
          </a:p>
          <a:p>
            <a:pPr indent="0" lvl="0" marL="0" rtl="0" algn="l">
              <a:spcBef>
                <a:spcPts val="0"/>
              </a:spcBef>
              <a:spcAft>
                <a:spcPts val="0"/>
              </a:spcAft>
              <a:buNone/>
            </a:pPr>
            <a:r>
              <a:rPr lang="en-US"/>
              <a:t>Kaggle provided half a TB of training videos and a validation set for testing.</a:t>
            </a:r>
            <a:endParaRPr/>
          </a:p>
          <a:p>
            <a:pPr indent="0" lvl="0" marL="0" rtl="0" algn="l">
              <a:spcBef>
                <a:spcPts val="0"/>
              </a:spcBef>
              <a:spcAft>
                <a:spcPts val="0"/>
              </a:spcAft>
              <a:buNone/>
            </a:pPr>
            <a:r>
              <a:rPr lang="en-US"/>
              <a:t>The data comes with metadata descriptors including a categorical label Real/Fake and a link to original video.</a:t>
            </a:r>
            <a:endParaRPr/>
          </a:p>
        </p:txBody>
      </p:sp>
      <p:sp>
        <p:nvSpPr>
          <p:cNvPr id="81" name="Google Shape;81;g8343ec11b0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343ec11b0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343ec11b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EDA was a fun part of the project.</a:t>
            </a:r>
            <a:endParaRPr/>
          </a:p>
          <a:p>
            <a:pPr indent="0" lvl="0" marL="0" rtl="0" algn="l">
              <a:spcBef>
                <a:spcPts val="0"/>
              </a:spcBef>
              <a:spcAft>
                <a:spcPts val="0"/>
              </a:spcAft>
              <a:buNone/>
            </a:pPr>
            <a:r>
              <a:rPr lang="en-US"/>
              <a:t>It was known that the Deepfake was performed in face only. See if you can notice for yourself the imperfection in the upper left. I think you see it only if you know to look.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explored facial keypoint detection in addition to faces and that worked out well. This indicated that the deep learning models will be able to note </a:t>
            </a:r>
            <a:r>
              <a:rPr lang="en-US"/>
              <a:t>differences in</a:t>
            </a:r>
            <a:r>
              <a:rPr lang="en-US"/>
              <a:t>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bottom left image, you can see that the image is too darkly lit to make out a face. The solution was a custom augmentation to brighten. Either normalize each color channel or use minimum color intensity threshold. </a:t>
            </a:r>
            <a:endParaRPr/>
          </a:p>
        </p:txBody>
      </p:sp>
      <p:sp>
        <p:nvSpPr>
          <p:cNvPr id="90" name="Google Shape;90;g8343ec11b0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Sources:</a:t>
            </a:r>
            <a:endParaRPr/>
          </a:p>
          <a:p>
            <a:pPr indent="0" lvl="0" marL="0" marR="0" rtl="0" algn="l">
              <a:spcBef>
                <a:spcPts val="0"/>
              </a:spcBef>
              <a:spcAft>
                <a:spcPts val="0"/>
              </a:spcAft>
              <a:buNone/>
            </a:pPr>
            <a:r>
              <a:rPr lang="en-US" sz="1100" u="sng">
                <a:solidFill>
                  <a:schemeClr val="hlink"/>
                </a:solidFill>
                <a:latin typeface="Arial"/>
                <a:ea typeface="Arial"/>
                <a:cs typeface="Arial"/>
                <a:sym typeface="Arial"/>
                <a:hlinkClick r:id="rId2"/>
              </a:rPr>
              <a:t>https://www.alanzucconi.com/2018/03/14/understanding-the-technology-behind-deepfakes/</a:t>
            </a:r>
            <a:endParaRPr/>
          </a:p>
        </p:txBody>
      </p:sp>
      <p:sp>
        <p:nvSpPr>
          <p:cNvPr id="106" name="Google Shape;1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343ec11b0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343ec11b0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 starts</a:t>
            </a:r>
            <a:endParaRPr/>
          </a:p>
        </p:txBody>
      </p:sp>
      <p:sp>
        <p:nvSpPr>
          <p:cNvPr id="137" name="Google Shape;137;g8343ec11b0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343ec11b0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343ec11b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Sources:</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https://deepfakedetectionchallenge.ai/</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https://www.kaggle.com/c/deepfake-detection-challenge/data</a:t>
            </a:r>
            <a:endParaRPr/>
          </a:p>
        </p:txBody>
      </p:sp>
      <p:sp>
        <p:nvSpPr>
          <p:cNvPr id="145" name="Google Shape;145;g8343ec11b0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343ec11b0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343ec11b0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8343ec11b0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37d10c4f0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37d10c4f0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737d10c4f0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16" name="Shape 16"/>
        <p:cNvGrpSpPr/>
        <p:nvPr/>
      </p:nvGrpSpPr>
      <p:grpSpPr>
        <a:xfrm>
          <a:off x="0" y="0"/>
          <a:ext cx="0" cy="0"/>
          <a:chOff x="0" y="0"/>
          <a:chExt cx="0" cy="0"/>
        </a:xfrm>
      </p:grpSpPr>
      <p:pic>
        <p:nvPicPr>
          <p:cNvPr descr="bgrd_ppt5.eps" id="17" name="Google Shape;17;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8" name="Google Shape;18;p2"/>
          <p:cNvSpPr txBox="1"/>
          <p:nvPr/>
        </p:nvSpPr>
        <p:spPr>
          <a:xfrm>
            <a:off x="685800" y="1534695"/>
            <a:ext cx="7772400" cy="19965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5500"/>
              <a:buFont typeface="Arial"/>
              <a:buNone/>
            </a:pPr>
            <a:r>
              <a:t/>
            </a:r>
            <a:endParaRPr b="1" i="0" sz="5500" cap="none">
              <a:solidFill>
                <a:srgbClr val="003262"/>
              </a:solidFill>
              <a:latin typeface="Merriweather Sans"/>
              <a:ea typeface="Merriweather Sans"/>
              <a:cs typeface="Merriweather Sans"/>
              <a:sym typeface="Merriweather Sans"/>
            </a:endParaRPr>
          </a:p>
        </p:txBody>
      </p:sp>
      <p:sp>
        <p:nvSpPr>
          <p:cNvPr id="19" name="Google Shape;19;p2"/>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003262"/>
              </a:buClr>
              <a:buSzPts val="2200"/>
              <a:buFont typeface="Arial"/>
              <a:buNone/>
              <a:defRPr b="0" i="0" sz="2200" u="none" cap="none" strike="noStrike">
                <a:solidFill>
                  <a:srgbClr val="003262"/>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 name="Google Shape;20;p2"/>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5000"/>
              <a:buFont typeface="Merriweather Sans"/>
              <a:buNone/>
              <a:defRPr b="1" i="0" sz="5000" u="none" cap="none" strike="noStrik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UC Berkeley Primary Logo_Berkeley Blue.eps" id="21" name="Google Shape;21;p2"/>
          <p:cNvPicPr preferRelativeResize="0"/>
          <p:nvPr/>
        </p:nvPicPr>
        <p:blipFill rotWithShape="1">
          <a:blip r:embed="rId3">
            <a:alphaModFix/>
          </a:blip>
          <a:srcRect b="0" l="0" r="0" t="0"/>
          <a:stretch/>
        </p:blipFill>
        <p:spPr>
          <a:xfrm>
            <a:off x="7343589" y="6078189"/>
            <a:ext cx="1343211" cy="4136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Header">
  <p:cSld name="6_Section Header">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4" name="Google Shape;24;p3"/>
          <p:cNvSpPr txBox="1"/>
          <p:nvPr/>
        </p:nvSpPr>
        <p:spPr>
          <a:xfrm>
            <a:off x="685800" y="1534695"/>
            <a:ext cx="7772400" cy="19965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5500"/>
              <a:buFont typeface="Arial"/>
              <a:buNone/>
            </a:pPr>
            <a:r>
              <a:t/>
            </a:r>
            <a:endParaRPr b="1" i="0" sz="5500" cap="none">
              <a:solidFill>
                <a:srgbClr val="003262"/>
              </a:solidFill>
              <a:latin typeface="Merriweather Sans"/>
              <a:ea typeface="Merriweather Sans"/>
              <a:cs typeface="Merriweather Sans"/>
              <a:sym typeface="Merriweather Sans"/>
            </a:endParaRPr>
          </a:p>
        </p:txBody>
      </p:sp>
      <p:sp>
        <p:nvSpPr>
          <p:cNvPr id="25" name="Google Shape;25;p3"/>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0D0D0D"/>
              </a:buClr>
              <a:buSzPts val="2200"/>
              <a:buFont typeface="Arial"/>
              <a:buNone/>
              <a:defRPr b="0" i="0" sz="2200" u="none" cap="none" strike="noStrike">
                <a:solidFill>
                  <a:srgbClr val="0D0D0D"/>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6" name="Google Shape;26;p3"/>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D0D0D"/>
              </a:buClr>
              <a:buSzPts val="5000"/>
              <a:buFont typeface="Merriweather Sans"/>
              <a:buNone/>
              <a:defRPr b="1" i="0" sz="5000" u="none" cap="none" strike="noStrike">
                <a:solidFill>
                  <a:srgbClr val="0D0D0D"/>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7" name="Google Shape;27;p3"/>
          <p:cNvPicPr preferRelativeResize="0"/>
          <p:nvPr/>
        </p:nvPicPr>
        <p:blipFill rotWithShape="1">
          <a:blip r:embed="rId3">
            <a:alphaModFix/>
          </a:blip>
          <a:srcRect b="0" l="0" r="0" t="0"/>
          <a:stretch/>
        </p:blipFill>
        <p:spPr>
          <a:xfrm>
            <a:off x="7343589" y="6078189"/>
            <a:ext cx="1343210" cy="4136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0" name="Google Shape;30;p4"/>
          <p:cNvSpPr txBox="1"/>
          <p:nvPr/>
        </p:nvSpPr>
        <p:spPr>
          <a:xfrm>
            <a:off x="685800" y="824332"/>
            <a:ext cx="7553325" cy="27232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t/>
            </a:r>
            <a:endParaRPr b="1" i="0" sz="5000">
              <a:solidFill>
                <a:schemeClr val="lt1"/>
              </a:solidFill>
              <a:latin typeface="Merriweather Sans"/>
              <a:ea typeface="Merriweather Sans"/>
              <a:cs typeface="Merriweather Sans"/>
              <a:sym typeface="Merriweather Sans"/>
            </a:endParaRPr>
          </a:p>
        </p:txBody>
      </p:sp>
      <p:sp>
        <p:nvSpPr>
          <p:cNvPr id="31" name="Google Shape;31;p4"/>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2" name="Google Shape;32;p4"/>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FFFF"/>
              </a:buClr>
              <a:buSzPts val="5000"/>
              <a:buFont typeface="Merriweather Sans"/>
              <a:buNone/>
              <a:defRPr b="1" i="0" sz="5000" u="none" cap="none" strike="noStrike">
                <a:solidFill>
                  <a:srgbClr val="FFFFFF"/>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3" name="Google Shape;33;p4"/>
          <p:cNvPicPr preferRelativeResize="0"/>
          <p:nvPr/>
        </p:nvPicPr>
        <p:blipFill rotWithShape="1">
          <a:blip r:embed="rId3">
            <a:alphaModFix/>
          </a:blip>
          <a:srcRect b="0" l="0" r="0" t="0"/>
          <a:stretch/>
        </p:blipFill>
        <p:spPr>
          <a:xfrm>
            <a:off x="7343589" y="6078189"/>
            <a:ext cx="1343210" cy="4136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 name="Shape 34"/>
        <p:cNvGrpSpPr/>
        <p:nvPr/>
      </p:nvGrpSpPr>
      <p:grpSpPr>
        <a:xfrm>
          <a:off x="0" y="0"/>
          <a:ext cx="0" cy="0"/>
          <a:chOff x="0" y="0"/>
          <a:chExt cx="0" cy="0"/>
        </a:xfrm>
      </p:grpSpPr>
      <p:sp>
        <p:nvSpPr>
          <p:cNvPr id="35" name="Google Shape;35;p5"/>
          <p:cNvSpPr txBox="1"/>
          <p:nvPr>
            <p:ph type="title"/>
          </p:nvPr>
        </p:nvSpPr>
        <p:spPr>
          <a:xfrm>
            <a:off x="457200" y="972051"/>
            <a:ext cx="7464425"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4200"/>
              <a:buFont typeface="Merriweather Sans"/>
              <a:buNone/>
              <a:defRPr b="1" i="0" sz="4200" u="none" cap="none" strike="noStrik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5"/>
          <p:cNvSpPr txBox="1"/>
          <p:nvPr>
            <p:ph idx="1" type="body"/>
          </p:nvPr>
        </p:nvSpPr>
        <p:spPr>
          <a:xfrm>
            <a:off x="457200" y="2097755"/>
            <a:ext cx="3717925" cy="2823496"/>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2D637F"/>
              </a:buClr>
              <a:buSzPts val="2200"/>
              <a:buFont typeface="Arial"/>
              <a:buChar char="•"/>
              <a:defRPr b="0" i="0" sz="2200" u="none" cap="none" strike="noStrike">
                <a:solidFill>
                  <a:srgbClr val="2D637F"/>
                </a:solidFill>
                <a:latin typeface="Merriweather Sans"/>
                <a:ea typeface="Merriweather Sans"/>
                <a:cs typeface="Merriweather Sans"/>
                <a:sym typeface="Merriweather Sans"/>
              </a:defRPr>
            </a:lvl1pPr>
            <a:lvl2pPr indent="-355600" lvl="1" marL="914400" marR="0" rtl="0" algn="l">
              <a:spcBef>
                <a:spcPts val="400"/>
              </a:spcBef>
              <a:spcAft>
                <a:spcPts val="0"/>
              </a:spcAft>
              <a:buClr>
                <a:srgbClr val="2D637F"/>
              </a:buClr>
              <a:buSzPts val="2000"/>
              <a:buFont typeface="Arial"/>
              <a:buChar char="–"/>
              <a:defRPr b="0" i="0" sz="2000" u="none" cap="none" strike="noStrike">
                <a:solidFill>
                  <a:srgbClr val="2D637F"/>
                </a:solidFill>
                <a:latin typeface="Merriweather Sans"/>
                <a:ea typeface="Merriweather Sans"/>
                <a:cs typeface="Merriweather Sans"/>
                <a:sym typeface="Merriweather Sans"/>
              </a:defRPr>
            </a:lvl2pPr>
            <a:lvl3pPr indent="-342900" lvl="2" marL="1371600" marR="0" rtl="0" algn="l">
              <a:spcBef>
                <a:spcPts val="360"/>
              </a:spcBef>
              <a:spcAft>
                <a:spcPts val="0"/>
              </a:spcAft>
              <a:buClr>
                <a:srgbClr val="2D637F"/>
              </a:buClr>
              <a:buSzPts val="1800"/>
              <a:buFont typeface="Arial"/>
              <a:buChar char="•"/>
              <a:defRPr b="0" i="0" sz="1800" u="none" cap="none" strike="noStrike">
                <a:solidFill>
                  <a:srgbClr val="2D637F"/>
                </a:solidFill>
                <a:latin typeface="Merriweather Sans"/>
                <a:ea typeface="Merriweather Sans"/>
                <a:cs typeface="Merriweather Sans"/>
                <a:sym typeface="Merriweather Sans"/>
              </a:defRPr>
            </a:lvl3pPr>
            <a:lvl4pPr indent="-330200" lvl="3" marL="1828800" marR="0" rtl="0" algn="l">
              <a:spcBef>
                <a:spcPts val="320"/>
              </a:spcBef>
              <a:spcAft>
                <a:spcPts val="0"/>
              </a:spcAft>
              <a:buClr>
                <a:srgbClr val="2D637F"/>
              </a:buClr>
              <a:buSzPts val="1600"/>
              <a:buFont typeface="Arial"/>
              <a:buChar char="–"/>
              <a:defRPr b="0" i="0" sz="1600" u="none" cap="none" strike="noStrike">
                <a:solidFill>
                  <a:srgbClr val="2D637F"/>
                </a:solidFill>
                <a:latin typeface="Merriweather Sans"/>
                <a:ea typeface="Merriweather Sans"/>
                <a:cs typeface="Merriweather Sans"/>
                <a:sym typeface="Merriweather Sans"/>
              </a:defRPr>
            </a:lvl4pPr>
            <a:lvl5pPr indent="-317500" lvl="4" marL="2286000" marR="0" rtl="0" algn="l">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2" type="body"/>
          </p:nvPr>
        </p:nvSpPr>
        <p:spPr>
          <a:xfrm>
            <a:off x="4175125" y="2097754"/>
            <a:ext cx="3746500" cy="2823497"/>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2D637F"/>
              </a:buClr>
              <a:buSzPts val="2200"/>
              <a:buFont typeface="Arial"/>
              <a:buChar char="•"/>
              <a:defRPr b="0" i="0" sz="2200" u="none" cap="none" strike="noStrike">
                <a:solidFill>
                  <a:srgbClr val="2D637F"/>
                </a:solidFill>
                <a:latin typeface="Merriweather Sans"/>
                <a:ea typeface="Merriweather Sans"/>
                <a:cs typeface="Merriweather Sans"/>
                <a:sym typeface="Merriweather Sans"/>
              </a:defRPr>
            </a:lvl1pPr>
            <a:lvl2pPr indent="-355600" lvl="1" marL="914400" marR="0" rtl="0" algn="l">
              <a:spcBef>
                <a:spcPts val="400"/>
              </a:spcBef>
              <a:spcAft>
                <a:spcPts val="0"/>
              </a:spcAft>
              <a:buClr>
                <a:srgbClr val="2D637F"/>
              </a:buClr>
              <a:buSzPts val="2000"/>
              <a:buFont typeface="Arial"/>
              <a:buChar char="–"/>
              <a:defRPr b="0" i="0" sz="2000" u="none" cap="none" strike="noStrike">
                <a:solidFill>
                  <a:srgbClr val="2D637F"/>
                </a:solidFill>
                <a:latin typeface="Merriweather Sans"/>
                <a:ea typeface="Merriweather Sans"/>
                <a:cs typeface="Merriweather Sans"/>
                <a:sym typeface="Merriweather Sans"/>
              </a:defRPr>
            </a:lvl2pPr>
            <a:lvl3pPr indent="-342900" lvl="2" marL="1371600" marR="0" rtl="0" algn="l">
              <a:spcBef>
                <a:spcPts val="360"/>
              </a:spcBef>
              <a:spcAft>
                <a:spcPts val="0"/>
              </a:spcAft>
              <a:buClr>
                <a:srgbClr val="2D637F"/>
              </a:buClr>
              <a:buSzPts val="1800"/>
              <a:buFont typeface="Arial"/>
              <a:buChar char="•"/>
              <a:defRPr b="0" i="0" sz="1800" u="none" cap="none" strike="noStrike">
                <a:solidFill>
                  <a:srgbClr val="2D637F"/>
                </a:solidFill>
                <a:latin typeface="Merriweather Sans"/>
                <a:ea typeface="Merriweather Sans"/>
                <a:cs typeface="Merriweather Sans"/>
                <a:sym typeface="Merriweather Sans"/>
              </a:defRPr>
            </a:lvl3pPr>
            <a:lvl4pPr indent="-330200" lvl="3" marL="1828800" marR="0" rtl="0" algn="l">
              <a:spcBef>
                <a:spcPts val="320"/>
              </a:spcBef>
              <a:spcAft>
                <a:spcPts val="0"/>
              </a:spcAft>
              <a:buClr>
                <a:srgbClr val="2D637F"/>
              </a:buClr>
              <a:buSzPts val="1600"/>
              <a:buFont typeface="Arial"/>
              <a:buChar char="–"/>
              <a:defRPr b="0" i="0" sz="1600" u="none" cap="none" strike="noStrike">
                <a:solidFill>
                  <a:srgbClr val="2D637F"/>
                </a:solidFill>
                <a:latin typeface="Merriweather Sans"/>
                <a:ea typeface="Merriweather Sans"/>
                <a:cs typeface="Merriweather Sans"/>
                <a:sym typeface="Merriweather Sans"/>
              </a:defRPr>
            </a:lvl4pPr>
            <a:lvl5pPr indent="-317500" lvl="4" marL="2286000" marR="0" rtl="0" algn="l">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38" name="Shape 38"/>
        <p:cNvGrpSpPr/>
        <p:nvPr/>
      </p:nvGrpSpPr>
      <p:grpSpPr>
        <a:xfrm>
          <a:off x="0" y="0"/>
          <a:ext cx="0" cy="0"/>
          <a:chOff x="0" y="0"/>
          <a:chExt cx="0" cy="0"/>
        </a:xfrm>
      </p:grpSpPr>
      <p:pic>
        <p:nvPicPr>
          <p:cNvPr descr="bgrd_ppt8.eps" id="39" name="Google Shape;39;p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0" name="Google Shape;40;p6"/>
          <p:cNvSpPr txBox="1"/>
          <p:nvPr/>
        </p:nvSpPr>
        <p:spPr>
          <a:xfrm>
            <a:off x="685800" y="824332"/>
            <a:ext cx="7553325" cy="27232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t/>
            </a:r>
            <a:endParaRPr b="1" i="0" sz="5000">
              <a:solidFill>
                <a:srgbClr val="FFFFFF"/>
              </a:solidFill>
              <a:latin typeface="Merriweather Sans"/>
              <a:ea typeface="Merriweather Sans"/>
              <a:cs typeface="Merriweather Sans"/>
              <a:sym typeface="Merriweather Sans"/>
            </a:endParaRPr>
          </a:p>
        </p:txBody>
      </p:sp>
      <p:sp>
        <p:nvSpPr>
          <p:cNvPr id="41" name="Google Shape;41;p6"/>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2" name="Google Shape;42;p6"/>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FFFF"/>
              </a:buClr>
              <a:buSzPts val="5000"/>
              <a:buFont typeface="Merriweather Sans"/>
              <a:buNone/>
              <a:defRPr b="1" i="0" sz="5000" u="none" cap="none" strike="noStrike">
                <a:solidFill>
                  <a:srgbClr val="FFFFFF"/>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3" name="Google Shape;43;p6"/>
          <p:cNvPicPr preferRelativeResize="0"/>
          <p:nvPr/>
        </p:nvPicPr>
        <p:blipFill rotWithShape="1">
          <a:blip r:embed="rId3">
            <a:alphaModFix/>
          </a:blip>
          <a:srcRect b="0" l="0" r="0" t="0"/>
          <a:stretch/>
        </p:blipFill>
        <p:spPr>
          <a:xfrm>
            <a:off x="7343589" y="6078189"/>
            <a:ext cx="1343210" cy="4136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44" name="Shape 44"/>
        <p:cNvGrpSpPr/>
        <p:nvPr/>
      </p:nvGrpSpPr>
      <p:grpSpPr>
        <a:xfrm>
          <a:off x="0" y="0"/>
          <a:ext cx="0" cy="0"/>
          <a:chOff x="0" y="0"/>
          <a:chExt cx="0" cy="0"/>
        </a:xfrm>
      </p:grpSpPr>
      <p:pic>
        <p:nvPicPr>
          <p:cNvPr descr="bgrd_ppt4.eps" id="45" name="Google Shape;45;p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6" name="Google Shape;46;p7"/>
          <p:cNvSpPr txBox="1"/>
          <p:nvPr/>
        </p:nvSpPr>
        <p:spPr>
          <a:xfrm>
            <a:off x="685800" y="824332"/>
            <a:ext cx="7553325" cy="27232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t/>
            </a:r>
            <a:endParaRPr b="1" i="0" sz="5000">
              <a:solidFill>
                <a:srgbClr val="003262"/>
              </a:solidFill>
              <a:latin typeface="Merriweather Sans"/>
              <a:ea typeface="Merriweather Sans"/>
              <a:cs typeface="Merriweather Sans"/>
              <a:sym typeface="Merriweather Sans"/>
            </a:endParaRPr>
          </a:p>
        </p:txBody>
      </p:sp>
      <p:sp>
        <p:nvSpPr>
          <p:cNvPr id="47" name="Google Shape;47;p7"/>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003262"/>
              </a:buClr>
              <a:buSzPts val="2200"/>
              <a:buFont typeface="Arial"/>
              <a:buNone/>
              <a:defRPr b="0" i="0" sz="2200" u="none" cap="none" strike="noStrike">
                <a:solidFill>
                  <a:srgbClr val="003262"/>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8" name="Google Shape;48;p7"/>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5000"/>
              <a:buFont typeface="Merriweather Sans"/>
              <a:buNone/>
              <a:defRPr b="1" i="0" sz="5000" u="none" cap="none" strike="noStrik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UC Berkeley Primary Logo_Berkeley Blue.eps" id="49" name="Google Shape;49;p7"/>
          <p:cNvPicPr preferRelativeResize="0"/>
          <p:nvPr/>
        </p:nvPicPr>
        <p:blipFill rotWithShape="1">
          <a:blip r:embed="rId3">
            <a:alphaModFix/>
          </a:blip>
          <a:srcRect b="0" l="0" r="0" t="0"/>
          <a:stretch/>
        </p:blipFill>
        <p:spPr>
          <a:xfrm>
            <a:off x="7343589" y="6078189"/>
            <a:ext cx="1343211" cy="4136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Header">
  <p:cSld name="8_Section Header">
    <p:spTree>
      <p:nvGrpSpPr>
        <p:cNvPr id="50" name="Shape 50"/>
        <p:cNvGrpSpPr/>
        <p:nvPr/>
      </p:nvGrpSpPr>
      <p:grpSpPr>
        <a:xfrm>
          <a:off x="0" y="0"/>
          <a:ext cx="0" cy="0"/>
          <a:chOff x="0" y="0"/>
          <a:chExt cx="0" cy="0"/>
        </a:xfrm>
      </p:grpSpPr>
      <p:pic>
        <p:nvPicPr>
          <p:cNvPr descr="bgrd_ppt9.eps" id="51" name="Google Shape;51;p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8"/>
          <p:cNvSpPr txBox="1"/>
          <p:nvPr/>
        </p:nvSpPr>
        <p:spPr>
          <a:xfrm>
            <a:off x="685800" y="824332"/>
            <a:ext cx="7553325" cy="272320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t/>
            </a:r>
            <a:endParaRPr b="1" i="0" sz="5000">
              <a:solidFill>
                <a:srgbClr val="003262"/>
              </a:solidFill>
              <a:latin typeface="Merriweather Sans"/>
              <a:ea typeface="Merriweather Sans"/>
              <a:cs typeface="Merriweather Sans"/>
              <a:sym typeface="Merriweather Sans"/>
            </a:endParaRPr>
          </a:p>
        </p:txBody>
      </p:sp>
      <p:sp>
        <p:nvSpPr>
          <p:cNvPr id="53" name="Google Shape;53;p8"/>
          <p:cNvSpPr txBox="1"/>
          <p:nvPr>
            <p:ph idx="1" type="subTitle"/>
          </p:nvPr>
        </p:nvSpPr>
        <p:spPr>
          <a:xfrm>
            <a:off x="685800" y="3320213"/>
            <a:ext cx="6400800" cy="111359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003262"/>
              </a:buClr>
              <a:buSzPts val="2200"/>
              <a:buFont typeface="Arial"/>
              <a:buNone/>
              <a:defRPr b="0" i="0" sz="2200" u="none" cap="none" strike="noStrike">
                <a:solidFill>
                  <a:srgbClr val="003262"/>
                </a:solidFill>
                <a:latin typeface="Arial"/>
                <a:ea typeface="Arial"/>
                <a:cs typeface="Arial"/>
                <a:sym typeface="Arial"/>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28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4" name="Google Shape;54;p8"/>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5000"/>
              <a:buFont typeface="Merriweather Sans"/>
              <a:buNone/>
              <a:defRPr b="1" i="0" sz="5000" u="none" cap="none" strike="noStrik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UC Berkeley Primary Logo_Berkeley Blue.eps" id="55" name="Google Shape;55;p8"/>
          <p:cNvPicPr preferRelativeResize="0"/>
          <p:nvPr/>
        </p:nvPicPr>
        <p:blipFill rotWithShape="1">
          <a:blip r:embed="rId3">
            <a:alphaModFix/>
          </a:blip>
          <a:srcRect b="0" l="0" r="0" t="0"/>
          <a:stretch/>
        </p:blipFill>
        <p:spPr>
          <a:xfrm>
            <a:off x="7343589" y="6078189"/>
            <a:ext cx="1343211" cy="41365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Relationship Id="rId11" Type="http://schemas.openxmlformats.org/officeDocument/2006/relationships/theme" Target="../theme/theme2.xml"/><Relationship Id="rId10" Type="http://schemas.openxmlformats.org/officeDocument/2006/relationships/slideLayout" Target="../slideLayouts/slideLayout7.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67368" y="5307263"/>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
          <p:cNvSpPr txBox="1"/>
          <p:nvPr>
            <p:ph type="title"/>
          </p:nvPr>
        </p:nvSpPr>
        <p:spPr>
          <a:xfrm>
            <a:off x="457200" y="525956"/>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5000"/>
              <a:buFont typeface="Merriweather Sans"/>
              <a:buNone/>
              <a:defRPr b="0" i="0" sz="5000" u="none" cap="none" strike="noStrik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57200" y="1808079"/>
            <a:ext cx="8229600" cy="2526418"/>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2D637F"/>
              </a:buClr>
              <a:buSzPts val="2200"/>
              <a:buFont typeface="Arial"/>
              <a:buChar char="•"/>
              <a:defRPr b="0" i="0" sz="2200" u="none" cap="none" strike="noStrike">
                <a:solidFill>
                  <a:srgbClr val="2D637F"/>
                </a:solidFill>
                <a:latin typeface="Merriweather Sans"/>
                <a:ea typeface="Merriweather Sans"/>
                <a:cs typeface="Merriweather Sans"/>
                <a:sym typeface="Merriweather Sans"/>
              </a:defRPr>
            </a:lvl1pPr>
            <a:lvl2pPr indent="-355600" lvl="1" marL="914400" marR="0" rtl="0" algn="l">
              <a:spcBef>
                <a:spcPts val="400"/>
              </a:spcBef>
              <a:spcAft>
                <a:spcPts val="0"/>
              </a:spcAft>
              <a:buClr>
                <a:srgbClr val="2D637F"/>
              </a:buClr>
              <a:buSzPts val="2000"/>
              <a:buFont typeface="Arial"/>
              <a:buChar char="–"/>
              <a:defRPr b="0" i="0" sz="2000" u="none" cap="none" strike="noStrike">
                <a:solidFill>
                  <a:srgbClr val="2D637F"/>
                </a:solidFill>
                <a:latin typeface="Merriweather Sans"/>
                <a:ea typeface="Merriweather Sans"/>
                <a:cs typeface="Merriweather Sans"/>
                <a:sym typeface="Merriweather Sans"/>
              </a:defRPr>
            </a:lvl2pPr>
            <a:lvl3pPr indent="-342900" lvl="2" marL="1371600" marR="0" rtl="0" algn="l">
              <a:spcBef>
                <a:spcPts val="360"/>
              </a:spcBef>
              <a:spcAft>
                <a:spcPts val="0"/>
              </a:spcAft>
              <a:buClr>
                <a:srgbClr val="2D637F"/>
              </a:buClr>
              <a:buSzPts val="1800"/>
              <a:buFont typeface="Arial"/>
              <a:buChar char="•"/>
              <a:defRPr b="0" i="0" sz="1800" u="none" cap="none" strike="noStrike">
                <a:solidFill>
                  <a:srgbClr val="2D637F"/>
                </a:solidFill>
                <a:latin typeface="Merriweather Sans"/>
                <a:ea typeface="Merriweather Sans"/>
                <a:cs typeface="Merriweather Sans"/>
                <a:sym typeface="Merriweather Sans"/>
              </a:defRPr>
            </a:lvl3pPr>
            <a:lvl4pPr indent="-330200" lvl="3" marL="1828800" marR="0" rtl="0" algn="l">
              <a:spcBef>
                <a:spcPts val="320"/>
              </a:spcBef>
              <a:spcAft>
                <a:spcPts val="0"/>
              </a:spcAft>
              <a:buClr>
                <a:srgbClr val="2D637F"/>
              </a:buClr>
              <a:buSzPts val="1600"/>
              <a:buFont typeface="Arial"/>
              <a:buChar char="–"/>
              <a:defRPr b="0" i="0" sz="1600" u="none" cap="none" strike="noStrike">
                <a:solidFill>
                  <a:srgbClr val="2D637F"/>
                </a:solidFill>
                <a:latin typeface="Merriweather Sans"/>
                <a:ea typeface="Merriweather Sans"/>
                <a:cs typeface="Merriweather Sans"/>
                <a:sym typeface="Merriweather Sans"/>
              </a:defRPr>
            </a:lvl4pPr>
            <a:lvl5pPr indent="-317500" lvl="4" marL="2286000" marR="0" rtl="0" algn="l">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1">
            <a:alphaModFix/>
          </a:blip>
          <a:srcRect b="0" l="0" r="0" t="0"/>
          <a:stretch/>
        </p:blipFill>
        <p:spPr>
          <a:xfrm>
            <a:off x="6274508" y="0"/>
            <a:ext cx="2869492" cy="2379579"/>
          </a:xfrm>
          <a:prstGeom prst="rect">
            <a:avLst/>
          </a:prstGeom>
          <a:noFill/>
          <a:ln>
            <a:noFill/>
          </a:ln>
        </p:spPr>
      </p:pic>
      <p:pic>
        <p:nvPicPr>
          <p:cNvPr id="14" name="Google Shape;14;p1"/>
          <p:cNvPicPr preferRelativeResize="0"/>
          <p:nvPr/>
        </p:nvPicPr>
        <p:blipFill rotWithShape="1">
          <a:blip r:embed="rId2">
            <a:alphaModFix/>
          </a:blip>
          <a:srcRect b="0" l="0" r="0" t="0"/>
          <a:stretch/>
        </p:blipFill>
        <p:spPr>
          <a:xfrm>
            <a:off x="369048" y="6019295"/>
            <a:ext cx="1745673" cy="533400"/>
          </a:xfrm>
          <a:prstGeom prst="rect">
            <a:avLst/>
          </a:prstGeom>
          <a:noFill/>
          <a:ln>
            <a:noFill/>
          </a:ln>
        </p:spPr>
      </p:pic>
      <p:pic>
        <p:nvPicPr>
          <p:cNvPr descr="UC Berkeley Primary Logo_Berkeley Blue.eps" id="15" name="Google Shape;15;p1"/>
          <p:cNvPicPr preferRelativeResize="0"/>
          <p:nvPr/>
        </p:nvPicPr>
        <p:blipFill rotWithShape="1">
          <a:blip r:embed="rId3">
            <a:alphaModFix/>
          </a:blip>
          <a:srcRect b="0" l="0" r="0" t="0"/>
          <a:stretch/>
        </p:blipFill>
        <p:spPr>
          <a:xfrm>
            <a:off x="7343589" y="6078189"/>
            <a:ext cx="1343211" cy="4136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zengm71/DeepFakeChallenge" TargetMode="External"/><Relationship Id="rId4" Type="http://schemas.openxmlformats.org/officeDocument/2006/relationships/hyperlink" Target="https://www.kaggle.com/c/deepfake-detection-challenge/over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gif"/><Relationship Id="rId4" Type="http://schemas.openxmlformats.org/officeDocument/2006/relationships/image" Target="../media/image8.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 Id="rId4" Type="http://schemas.openxmlformats.org/officeDocument/2006/relationships/image" Target="../media/image14.png"/><Relationship Id="rId5" Type="http://schemas.openxmlformats.org/officeDocument/2006/relationships/image" Target="../media/image24.gif"/><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3.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rPr lang="en-US"/>
              <a:t>DeepFake Challenge</a:t>
            </a:r>
            <a:endParaRPr/>
          </a:p>
          <a:p>
            <a:pPr indent="0" lvl="0" marL="0" marR="0" rtl="0" algn="l">
              <a:spcBef>
                <a:spcPts val="0"/>
              </a:spcBef>
              <a:spcAft>
                <a:spcPts val="0"/>
              </a:spcAft>
              <a:buClr>
                <a:srgbClr val="003262"/>
              </a:buClr>
              <a:buSzPts val="5000"/>
              <a:buFont typeface="Merriweather Sans"/>
              <a:buNone/>
            </a:pPr>
            <a:r>
              <a:t/>
            </a:r>
            <a:endParaRPr sz="3000"/>
          </a:p>
          <a:p>
            <a:pPr indent="0" lvl="0" marL="0" marR="0" rtl="0" algn="l">
              <a:spcBef>
                <a:spcPts val="0"/>
              </a:spcBef>
              <a:spcAft>
                <a:spcPts val="0"/>
              </a:spcAft>
              <a:buClr>
                <a:srgbClr val="003262"/>
              </a:buClr>
              <a:buSzPts val="5000"/>
              <a:buFont typeface="Merriweather Sans"/>
              <a:buNone/>
            </a:pPr>
            <a:r>
              <a:rPr lang="en-US" sz="1500"/>
              <a:t>Simulated participation in Kaggle DeepFake Detection Challenge</a:t>
            </a:r>
            <a:endParaRPr sz="1500"/>
          </a:p>
          <a:p>
            <a:pPr indent="0" lvl="0" marL="0" marR="0" rtl="0" algn="l">
              <a:spcBef>
                <a:spcPts val="0"/>
              </a:spcBef>
              <a:spcAft>
                <a:spcPts val="0"/>
              </a:spcAft>
              <a:buClr>
                <a:srgbClr val="003262"/>
              </a:buClr>
              <a:buSzPts val="5000"/>
              <a:buFont typeface="Merriweather Sans"/>
              <a:buNone/>
            </a:pPr>
            <a:r>
              <a:t/>
            </a:r>
            <a:endParaRPr/>
          </a:p>
        </p:txBody>
      </p:sp>
      <p:sp>
        <p:nvSpPr>
          <p:cNvPr id="61" name="Google Shape;61;p9"/>
          <p:cNvSpPr txBox="1"/>
          <p:nvPr>
            <p:ph idx="1" type="subTitle"/>
          </p:nvPr>
        </p:nvSpPr>
        <p:spPr>
          <a:xfrm>
            <a:off x="0" y="6080975"/>
            <a:ext cx="8115600" cy="37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2200"/>
              <a:buFont typeface="Arial"/>
              <a:buNone/>
            </a:pPr>
            <a:r>
              <a:rPr lang="en-US" sz="1600"/>
              <a:t>W251 Deep Learning in the Cloud and at the Edge (Spring 2020) Final Project</a:t>
            </a:r>
            <a:endParaRPr sz="1600"/>
          </a:p>
          <a:p>
            <a:pPr indent="0" lvl="0" marL="0" marR="0" rtl="0" algn="l">
              <a:spcBef>
                <a:spcPts val="0"/>
              </a:spcBef>
              <a:spcAft>
                <a:spcPts val="0"/>
              </a:spcAft>
              <a:buClr>
                <a:srgbClr val="003262"/>
              </a:buClr>
              <a:buSzPts val="2200"/>
              <a:buFont typeface="Arial"/>
              <a:buNone/>
            </a:pPr>
            <a:r>
              <a:t/>
            </a:r>
            <a:endParaRPr/>
          </a:p>
        </p:txBody>
      </p:sp>
      <p:sp>
        <p:nvSpPr>
          <p:cNvPr id="62" name="Google Shape;62;p9"/>
          <p:cNvSpPr txBox="1"/>
          <p:nvPr>
            <p:ph idx="1" type="subTitle"/>
          </p:nvPr>
        </p:nvSpPr>
        <p:spPr>
          <a:xfrm>
            <a:off x="0" y="6369043"/>
            <a:ext cx="6400800" cy="489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2200"/>
              <a:buFont typeface="Arial"/>
              <a:buNone/>
            </a:pPr>
            <a:r>
              <a:rPr lang="en-US" sz="1600"/>
              <a:t>Michael</a:t>
            </a:r>
            <a:r>
              <a:rPr lang="en-US" sz="1600"/>
              <a:t> Zeng, Richard Ryu, Adam Sohn</a:t>
            </a:r>
            <a:endParaRPr sz="1600"/>
          </a:p>
          <a:p>
            <a:pPr indent="0" lvl="0" marL="0" marR="0" rtl="0" algn="l">
              <a:spcBef>
                <a:spcPts val="0"/>
              </a:spcBef>
              <a:spcAft>
                <a:spcPts val="0"/>
              </a:spcAft>
              <a:buClr>
                <a:srgbClr val="003262"/>
              </a:buClr>
              <a:buSzPts val="22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Results</a:t>
            </a:r>
            <a:endParaRPr sz="3000"/>
          </a:p>
        </p:txBody>
      </p:sp>
      <p:graphicFrame>
        <p:nvGraphicFramePr>
          <p:cNvPr id="181" name="Google Shape;181;p18"/>
          <p:cNvGraphicFramePr/>
          <p:nvPr/>
        </p:nvGraphicFramePr>
        <p:xfrm>
          <a:off x="152350" y="979425"/>
          <a:ext cx="3000000" cy="3000000"/>
        </p:xfrm>
        <a:graphic>
          <a:graphicData uri="http://schemas.openxmlformats.org/drawingml/2006/table">
            <a:tbl>
              <a:tblPr>
                <a:noFill/>
                <a:tableStyleId>{C7FBD97A-86AD-4643-9B9E-B2E2FD6DAADF}</a:tableStyleId>
              </a:tblPr>
              <a:tblGrid>
                <a:gridCol w="741200"/>
                <a:gridCol w="741200"/>
                <a:gridCol w="741200"/>
                <a:gridCol w="741200"/>
                <a:gridCol w="741200"/>
                <a:gridCol w="741200"/>
              </a:tblGrid>
              <a:tr h="325400">
                <a:tc>
                  <a:txBody>
                    <a:bodyPr/>
                    <a:lstStyle/>
                    <a:p>
                      <a:pPr indent="0" lvl="0" marL="0" rtl="0" algn="ctr">
                        <a:spcBef>
                          <a:spcPts val="0"/>
                        </a:spcBef>
                        <a:spcAft>
                          <a:spcPts val="0"/>
                        </a:spcAft>
                        <a:buNone/>
                      </a:pPr>
                      <a:r>
                        <a:rPr lang="en-US" sz="1000"/>
                        <a:t># of faces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Test Data Points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Log Loss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Accuracy</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Precision</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Recall</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1</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~100k</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0.32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0.75</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0.75</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0.94</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~8.6k</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0.60</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0.58</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0.58</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0.89</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3</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292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0.62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0.49</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0.59</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0.86</a:t>
                      </a:r>
                      <a:endParaRPr sz="1000"/>
                    </a:p>
                  </a:txBody>
                  <a:tcPr marT="91425" marB="91425" marR="91425" marL="91425">
                    <a:solidFill>
                      <a:srgbClr val="B7B7B7"/>
                    </a:solidFill>
                  </a:tcPr>
                </a:tc>
              </a:tr>
            </a:tbl>
          </a:graphicData>
        </a:graphic>
      </p:graphicFrame>
      <p:pic>
        <p:nvPicPr>
          <p:cNvPr id="182" name="Google Shape;182;p18"/>
          <p:cNvPicPr preferRelativeResize="0"/>
          <p:nvPr/>
        </p:nvPicPr>
        <p:blipFill>
          <a:blip r:embed="rId3">
            <a:alphaModFix/>
          </a:blip>
          <a:stretch>
            <a:fillRect/>
          </a:stretch>
        </p:blipFill>
        <p:spPr>
          <a:xfrm>
            <a:off x="152400" y="3761700"/>
            <a:ext cx="2699850" cy="2063925"/>
          </a:xfrm>
          <a:prstGeom prst="rect">
            <a:avLst/>
          </a:prstGeom>
          <a:noFill/>
          <a:ln>
            <a:noFill/>
          </a:ln>
        </p:spPr>
      </p:pic>
      <p:pic>
        <p:nvPicPr>
          <p:cNvPr id="183" name="Google Shape;183;p18"/>
          <p:cNvPicPr preferRelativeResize="0"/>
          <p:nvPr/>
        </p:nvPicPr>
        <p:blipFill rotWithShape="1">
          <a:blip r:embed="rId4">
            <a:alphaModFix/>
          </a:blip>
          <a:srcRect b="0" l="0" r="-19875" t="-20889"/>
          <a:stretch/>
        </p:blipFill>
        <p:spPr>
          <a:xfrm>
            <a:off x="2898250" y="3371275"/>
            <a:ext cx="3236200" cy="2454350"/>
          </a:xfrm>
          <a:prstGeom prst="rect">
            <a:avLst/>
          </a:prstGeom>
          <a:noFill/>
          <a:ln>
            <a:noFill/>
          </a:ln>
        </p:spPr>
      </p:pic>
      <p:pic>
        <p:nvPicPr>
          <p:cNvPr id="184" name="Google Shape;184;p18"/>
          <p:cNvPicPr preferRelativeResize="0"/>
          <p:nvPr/>
        </p:nvPicPr>
        <p:blipFill>
          <a:blip r:embed="rId5">
            <a:alphaModFix/>
          </a:blip>
          <a:stretch>
            <a:fillRect/>
          </a:stretch>
        </p:blipFill>
        <p:spPr>
          <a:xfrm>
            <a:off x="5685224" y="3761700"/>
            <a:ext cx="2649558" cy="2063925"/>
          </a:xfrm>
          <a:prstGeom prst="rect">
            <a:avLst/>
          </a:prstGeom>
          <a:noFill/>
          <a:ln>
            <a:noFill/>
          </a:ln>
        </p:spPr>
      </p:pic>
      <p:sp>
        <p:nvSpPr>
          <p:cNvPr id="185" name="Google Shape;185;p18"/>
          <p:cNvSpPr txBox="1"/>
          <p:nvPr>
            <p:ph idx="1" type="subTitle"/>
          </p:nvPr>
        </p:nvSpPr>
        <p:spPr>
          <a:xfrm>
            <a:off x="152400" y="3429775"/>
            <a:ext cx="2583600" cy="25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D0D0D"/>
              </a:buClr>
              <a:buSzPts val="2200"/>
              <a:buFont typeface="Arial"/>
              <a:buNone/>
            </a:pPr>
            <a:r>
              <a:rPr lang="en-US" sz="1400">
                <a:solidFill>
                  <a:srgbClr val="0000FF"/>
                </a:solidFill>
              </a:rPr>
              <a:t>One Face</a:t>
            </a:r>
            <a:endParaRPr b="0" i="0" sz="1400" u="none" cap="none" strike="noStrike">
              <a:solidFill>
                <a:srgbClr val="0000FF"/>
              </a:solidFill>
              <a:latin typeface="Arial"/>
              <a:ea typeface="Arial"/>
              <a:cs typeface="Arial"/>
              <a:sym typeface="Arial"/>
            </a:endParaRPr>
          </a:p>
        </p:txBody>
      </p:sp>
      <p:sp>
        <p:nvSpPr>
          <p:cNvPr id="186" name="Google Shape;186;p18"/>
          <p:cNvSpPr txBox="1"/>
          <p:nvPr>
            <p:ph idx="1" type="subTitle"/>
          </p:nvPr>
        </p:nvSpPr>
        <p:spPr>
          <a:xfrm>
            <a:off x="2976938" y="3432600"/>
            <a:ext cx="2583600" cy="25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D0D0D"/>
              </a:buClr>
              <a:buSzPts val="2200"/>
              <a:buFont typeface="Arial"/>
              <a:buNone/>
            </a:pPr>
            <a:r>
              <a:rPr lang="en-US" sz="1400">
                <a:solidFill>
                  <a:srgbClr val="0000FF"/>
                </a:solidFill>
              </a:rPr>
              <a:t>Two </a:t>
            </a:r>
            <a:r>
              <a:rPr lang="en-US" sz="1400">
                <a:solidFill>
                  <a:srgbClr val="0000FF"/>
                </a:solidFill>
              </a:rPr>
              <a:t>Face</a:t>
            </a:r>
            <a:endParaRPr b="0" i="0" sz="1400" u="none" cap="none" strike="noStrike">
              <a:solidFill>
                <a:srgbClr val="0000FF"/>
              </a:solidFill>
              <a:latin typeface="Arial"/>
              <a:ea typeface="Arial"/>
              <a:cs typeface="Arial"/>
              <a:sym typeface="Arial"/>
            </a:endParaRPr>
          </a:p>
        </p:txBody>
      </p:sp>
      <p:sp>
        <p:nvSpPr>
          <p:cNvPr id="187" name="Google Shape;187;p18"/>
          <p:cNvSpPr txBox="1"/>
          <p:nvPr>
            <p:ph idx="1" type="subTitle"/>
          </p:nvPr>
        </p:nvSpPr>
        <p:spPr>
          <a:xfrm>
            <a:off x="5801488" y="3432600"/>
            <a:ext cx="2583600" cy="25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D0D0D"/>
              </a:buClr>
              <a:buSzPts val="2200"/>
              <a:buFont typeface="Arial"/>
              <a:buNone/>
            </a:pPr>
            <a:r>
              <a:rPr lang="en-US" sz="1400">
                <a:solidFill>
                  <a:srgbClr val="0000FF"/>
                </a:solidFill>
              </a:rPr>
              <a:t>Three </a:t>
            </a:r>
            <a:r>
              <a:rPr lang="en-US" sz="1400">
                <a:solidFill>
                  <a:srgbClr val="0000FF"/>
                </a:solidFill>
              </a:rPr>
              <a:t>Face</a:t>
            </a:r>
            <a:endParaRPr b="0" i="0" sz="1400" u="none" cap="none" strike="noStrike">
              <a:solidFill>
                <a:srgbClr val="0000FF"/>
              </a:solidFill>
              <a:latin typeface="Arial"/>
              <a:ea typeface="Arial"/>
              <a:cs typeface="Arial"/>
              <a:sym typeface="Arial"/>
            </a:endParaRPr>
          </a:p>
        </p:txBody>
      </p:sp>
      <p:sp>
        <p:nvSpPr>
          <p:cNvPr id="188" name="Google Shape;188;p18"/>
          <p:cNvSpPr/>
          <p:nvPr/>
        </p:nvSpPr>
        <p:spPr>
          <a:xfrm>
            <a:off x="1347950" y="2502050"/>
            <a:ext cx="930900" cy="31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Overall 0.34</a:t>
            </a:r>
            <a:endParaRPr sz="1000"/>
          </a:p>
        </p:txBody>
      </p:sp>
      <p:sp>
        <p:nvSpPr>
          <p:cNvPr id="189" name="Google Shape;189;p18"/>
          <p:cNvSpPr txBox="1"/>
          <p:nvPr/>
        </p:nvSpPr>
        <p:spPr>
          <a:xfrm>
            <a:off x="5511775" y="842013"/>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Merriweather Sans"/>
                <a:ea typeface="Merriweather Sans"/>
                <a:cs typeface="Merriweather Sans"/>
                <a:sym typeface="Merriweather Sans"/>
              </a:rPr>
              <a:t>Reference:</a:t>
            </a:r>
            <a:endParaRPr>
              <a:solidFill>
                <a:srgbClr val="0000FF"/>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200">
              <a:latin typeface="Merriweather Sans"/>
              <a:ea typeface="Merriweather Sans"/>
              <a:cs typeface="Merriweather Sans"/>
              <a:sym typeface="Merriweather Sans"/>
            </a:endParaRPr>
          </a:p>
          <a:p>
            <a:pPr indent="0" lvl="0" marL="0" rtl="0" algn="l">
              <a:spcBef>
                <a:spcPts val="0"/>
              </a:spcBef>
              <a:spcAft>
                <a:spcPts val="0"/>
              </a:spcAft>
              <a:buNone/>
            </a:pPr>
            <a:r>
              <a:t/>
            </a:r>
            <a:endParaRPr sz="1200">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Accuracy =        </a:t>
            </a:r>
            <a:r>
              <a:rPr lang="en-US" sz="1000" u="sng">
                <a:latin typeface="Merriweather Sans"/>
                <a:ea typeface="Merriweather Sans"/>
                <a:cs typeface="Merriweather Sans"/>
                <a:sym typeface="Merriweather Sans"/>
              </a:rPr>
              <a:t>TP + TN</a:t>
            </a:r>
            <a:endParaRPr sz="1000" u="sng">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                  TP + TN + FP + FN</a:t>
            </a:r>
            <a:endParaRPr sz="1000">
              <a:latin typeface="Merriweather Sans"/>
              <a:ea typeface="Merriweather Sans"/>
              <a:cs typeface="Merriweather Sans"/>
              <a:sym typeface="Merriweather Sans"/>
            </a:endParaRPr>
          </a:p>
          <a:p>
            <a:pPr indent="0" lvl="0" marL="0" rtl="0" algn="l">
              <a:spcBef>
                <a:spcPts val="0"/>
              </a:spcBef>
              <a:spcAft>
                <a:spcPts val="0"/>
              </a:spcAft>
              <a:buNone/>
            </a:pPr>
            <a:r>
              <a:t/>
            </a:r>
            <a:endParaRPr sz="1000">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Precision =           </a:t>
            </a:r>
            <a:r>
              <a:rPr lang="en-US" sz="1000" u="sng">
                <a:latin typeface="Merriweather Sans"/>
                <a:ea typeface="Merriweather Sans"/>
                <a:cs typeface="Merriweather Sans"/>
                <a:sym typeface="Merriweather Sans"/>
              </a:rPr>
              <a:t>TP   </a:t>
            </a:r>
            <a:endParaRPr sz="1000" u="sng">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                        TP + FP</a:t>
            </a:r>
            <a:endParaRPr sz="1000">
              <a:latin typeface="Merriweather Sans"/>
              <a:ea typeface="Merriweather Sans"/>
              <a:cs typeface="Merriweather Sans"/>
              <a:sym typeface="Merriweather Sans"/>
            </a:endParaRPr>
          </a:p>
          <a:p>
            <a:pPr indent="0" lvl="0" marL="0" rtl="0" algn="l">
              <a:spcBef>
                <a:spcPts val="0"/>
              </a:spcBef>
              <a:spcAft>
                <a:spcPts val="0"/>
              </a:spcAft>
              <a:buNone/>
            </a:pPr>
            <a:r>
              <a:t/>
            </a:r>
            <a:endParaRPr sz="1000">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Recall =                </a:t>
            </a:r>
            <a:r>
              <a:rPr lang="en-US" sz="1000" u="sng">
                <a:latin typeface="Merriweather Sans"/>
                <a:ea typeface="Merriweather Sans"/>
                <a:cs typeface="Merriweather Sans"/>
                <a:sym typeface="Merriweather Sans"/>
              </a:rPr>
              <a:t>TP</a:t>
            </a:r>
            <a:endParaRPr sz="1000" u="sng">
              <a:latin typeface="Merriweather Sans"/>
              <a:ea typeface="Merriweather Sans"/>
              <a:cs typeface="Merriweather Sans"/>
              <a:sym typeface="Merriweather Sans"/>
            </a:endParaRPr>
          </a:p>
          <a:p>
            <a:pPr indent="0" lvl="0" marL="0" rtl="0" algn="l">
              <a:spcBef>
                <a:spcPts val="0"/>
              </a:spcBef>
              <a:spcAft>
                <a:spcPts val="0"/>
              </a:spcAft>
              <a:buNone/>
            </a:pPr>
            <a:r>
              <a:rPr lang="en-US" sz="1000">
                <a:latin typeface="Merriweather Sans"/>
                <a:ea typeface="Merriweather Sans"/>
                <a:cs typeface="Merriweather Sans"/>
                <a:sym typeface="Merriweather Sans"/>
              </a:rPr>
              <a:t>                        TP + FN</a:t>
            </a:r>
            <a:endParaRPr sz="1000">
              <a:latin typeface="Merriweather Sans"/>
              <a:ea typeface="Merriweather Sans"/>
              <a:cs typeface="Merriweather Sans"/>
              <a:sym typeface="Merriweather Sans"/>
            </a:endParaRPr>
          </a:p>
          <a:p>
            <a:pPr indent="0" lvl="0" marL="0" rtl="0" algn="l">
              <a:spcBef>
                <a:spcPts val="0"/>
              </a:spcBef>
              <a:spcAft>
                <a:spcPts val="0"/>
              </a:spcAft>
              <a:buNone/>
            </a:pPr>
            <a:r>
              <a:t/>
            </a:r>
            <a:endParaRPr sz="1200">
              <a:latin typeface="Merriweather Sans"/>
              <a:ea typeface="Merriweather Sans"/>
              <a:cs typeface="Merriweather Sans"/>
              <a:sym typeface="Merriweather Sans"/>
            </a:endParaRPr>
          </a:p>
        </p:txBody>
      </p:sp>
      <p:pic>
        <p:nvPicPr>
          <p:cNvPr id="190" name="Google Shape;190;p18"/>
          <p:cNvPicPr preferRelativeResize="0"/>
          <p:nvPr/>
        </p:nvPicPr>
        <p:blipFill>
          <a:blip r:embed="rId6">
            <a:alphaModFix/>
          </a:blip>
          <a:stretch>
            <a:fillRect/>
          </a:stretch>
        </p:blipFill>
        <p:spPr>
          <a:xfrm>
            <a:off x="5644650" y="1162275"/>
            <a:ext cx="2583600" cy="1773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Kaggle </a:t>
            </a:r>
            <a:r>
              <a:rPr lang="en-US" sz="3000"/>
              <a:t>Results</a:t>
            </a:r>
            <a:endParaRPr sz="3000"/>
          </a:p>
        </p:txBody>
      </p:sp>
      <p:graphicFrame>
        <p:nvGraphicFramePr>
          <p:cNvPr id="197" name="Google Shape;197;p19"/>
          <p:cNvGraphicFramePr/>
          <p:nvPr/>
        </p:nvGraphicFramePr>
        <p:xfrm>
          <a:off x="1295350" y="979425"/>
          <a:ext cx="3000000" cy="3000000"/>
        </p:xfrm>
        <a:graphic>
          <a:graphicData uri="http://schemas.openxmlformats.org/drawingml/2006/table">
            <a:tbl>
              <a:tblPr>
                <a:noFill/>
                <a:tableStyleId>{C7FBD97A-86AD-4643-9B9E-B2E2FD6DAADF}</a:tableStyleId>
              </a:tblPr>
              <a:tblGrid>
                <a:gridCol w="741200"/>
                <a:gridCol w="741200"/>
                <a:gridCol w="741200"/>
                <a:gridCol w="741200"/>
                <a:gridCol w="741200"/>
                <a:gridCol w="741200"/>
              </a:tblGrid>
              <a:tr h="325400">
                <a:tc>
                  <a:txBody>
                    <a:bodyPr/>
                    <a:lstStyle/>
                    <a:p>
                      <a:pPr indent="0" lvl="0" marL="0" rtl="0" algn="ctr">
                        <a:spcBef>
                          <a:spcPts val="0"/>
                        </a:spcBef>
                        <a:spcAft>
                          <a:spcPts val="0"/>
                        </a:spcAft>
                        <a:buNone/>
                      </a:pPr>
                      <a:r>
                        <a:rPr lang="en-US" sz="1000"/>
                        <a:t># of faces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Test Data Points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Log Loss</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Accuracy</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Precision</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Recall</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1</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~100k</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0.32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0.75</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0.75</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0.94</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~8.6k</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0.60</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0.58</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0.58</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0.89</a:t>
                      </a:r>
                      <a:endParaRPr sz="1000"/>
                    </a:p>
                  </a:txBody>
                  <a:tcPr marT="91425" marB="91425" marR="91425" marL="91425">
                    <a:solidFill>
                      <a:srgbClr val="B7B7B7"/>
                    </a:solidFill>
                  </a:tcPr>
                </a:tc>
              </a:tr>
              <a:tr h="223700">
                <a:tc>
                  <a:txBody>
                    <a:bodyPr/>
                    <a:lstStyle/>
                    <a:p>
                      <a:pPr indent="0" lvl="0" marL="0" rtl="0" algn="ctr">
                        <a:spcBef>
                          <a:spcPts val="0"/>
                        </a:spcBef>
                        <a:spcAft>
                          <a:spcPts val="0"/>
                        </a:spcAft>
                        <a:buNone/>
                      </a:pPr>
                      <a:r>
                        <a:rPr lang="en-US" sz="1000"/>
                        <a:t>3</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292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0.62</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0.49</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0.59</a:t>
                      </a:r>
                      <a:endParaRPr sz="1000"/>
                    </a:p>
                  </a:txBody>
                  <a:tcPr marT="91425" marB="91425" marR="91425" marL="91425">
                    <a:solidFill>
                      <a:srgbClr val="B7B7B7"/>
                    </a:solidFill>
                  </a:tcPr>
                </a:tc>
                <a:tc>
                  <a:txBody>
                    <a:bodyPr/>
                    <a:lstStyle/>
                    <a:p>
                      <a:pPr indent="0" lvl="0" marL="0" rtl="0" algn="ctr">
                        <a:spcBef>
                          <a:spcPts val="0"/>
                        </a:spcBef>
                        <a:spcAft>
                          <a:spcPts val="0"/>
                        </a:spcAft>
                        <a:buNone/>
                      </a:pPr>
                      <a:r>
                        <a:rPr lang="en-US" sz="1000"/>
                        <a:t>0.86</a:t>
                      </a:r>
                      <a:endParaRPr sz="1000"/>
                    </a:p>
                  </a:txBody>
                  <a:tcPr marT="91425" marB="91425" marR="91425" marL="91425">
                    <a:solidFill>
                      <a:srgbClr val="B7B7B7"/>
                    </a:solidFill>
                  </a:tcPr>
                </a:tc>
              </a:tr>
            </a:tbl>
          </a:graphicData>
        </a:graphic>
      </p:graphicFrame>
      <p:sp>
        <p:nvSpPr>
          <p:cNvPr id="198" name="Google Shape;198;p19"/>
          <p:cNvSpPr/>
          <p:nvPr/>
        </p:nvSpPr>
        <p:spPr>
          <a:xfrm>
            <a:off x="2490950" y="2502050"/>
            <a:ext cx="930900" cy="31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Overall 0.34</a:t>
            </a:r>
            <a:endParaRPr sz="1000"/>
          </a:p>
        </p:txBody>
      </p:sp>
      <p:pic>
        <p:nvPicPr>
          <p:cNvPr id="199" name="Google Shape;199;p19"/>
          <p:cNvPicPr preferRelativeResize="0"/>
          <p:nvPr/>
        </p:nvPicPr>
        <p:blipFill>
          <a:blip r:embed="rId3">
            <a:alphaModFix/>
          </a:blip>
          <a:stretch>
            <a:fillRect/>
          </a:stretch>
        </p:blipFill>
        <p:spPr>
          <a:xfrm>
            <a:off x="1295400" y="2964950"/>
            <a:ext cx="6251375" cy="2946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Future Improvement Paths</a:t>
            </a:r>
            <a:endParaRPr sz="3000"/>
          </a:p>
        </p:txBody>
      </p:sp>
      <p:sp>
        <p:nvSpPr>
          <p:cNvPr id="206" name="Google Shape;206;p20"/>
          <p:cNvSpPr txBox="1"/>
          <p:nvPr/>
        </p:nvSpPr>
        <p:spPr>
          <a:xfrm>
            <a:off x="534800" y="593125"/>
            <a:ext cx="7057200" cy="44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erriweather Sans"/>
              <a:ea typeface="Merriweather Sans"/>
              <a:cs typeface="Merriweather Sans"/>
              <a:sym typeface="Merriweather Sans"/>
            </a:endParaRPr>
          </a:p>
          <a:p>
            <a:pPr indent="0" lvl="0" marL="0" rtl="0" algn="l">
              <a:spcBef>
                <a:spcPts val="0"/>
              </a:spcBef>
              <a:spcAft>
                <a:spcPts val="0"/>
              </a:spcAft>
              <a:buNone/>
            </a:pPr>
            <a:r>
              <a:t/>
            </a:r>
            <a:endParaRPr>
              <a:latin typeface="Merriweather Sans"/>
              <a:ea typeface="Merriweather Sans"/>
              <a:cs typeface="Merriweather Sans"/>
              <a:sym typeface="Merriweather Sans"/>
            </a:endParaRPr>
          </a:p>
          <a:p>
            <a:pPr indent="-317500" lvl="0" marL="4572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Sample additional frames (~300 frames available per video)</a:t>
            </a:r>
            <a:endParaRPr>
              <a:latin typeface="Merriweather Sans"/>
              <a:ea typeface="Merriweather Sans"/>
              <a:cs typeface="Merriweather Sans"/>
              <a:sym typeface="Merriweather Sans"/>
            </a:endParaRPr>
          </a:p>
          <a:p>
            <a:pPr indent="0" lvl="0" marL="0" rtl="0" algn="l">
              <a:spcBef>
                <a:spcPts val="0"/>
              </a:spcBef>
              <a:spcAft>
                <a:spcPts val="0"/>
              </a:spcAft>
              <a:buNone/>
            </a:pPr>
            <a:r>
              <a:t/>
            </a:r>
            <a:endParaRPr>
              <a:latin typeface="Merriweather Sans"/>
              <a:ea typeface="Merriweather Sans"/>
              <a:cs typeface="Merriweather Sans"/>
              <a:sym typeface="Merriweather Sans"/>
            </a:endParaRPr>
          </a:p>
          <a:p>
            <a:pPr indent="-317500" lvl="0" marL="4572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Attempt other model types &amp; hyperparameter sets</a:t>
            </a:r>
            <a:endParaRPr>
              <a:latin typeface="Merriweather Sans"/>
              <a:ea typeface="Merriweather Sans"/>
              <a:cs typeface="Merriweather Sans"/>
              <a:sym typeface="Merriweather Sans"/>
            </a:endParaRPr>
          </a:p>
          <a:p>
            <a:pPr indent="0" lvl="0" marL="0" rtl="0" algn="l">
              <a:spcBef>
                <a:spcPts val="0"/>
              </a:spcBef>
              <a:spcAft>
                <a:spcPts val="0"/>
              </a:spcAft>
              <a:buNone/>
            </a:pPr>
            <a:r>
              <a:t/>
            </a:r>
            <a:endParaRPr>
              <a:latin typeface="Merriweather Sans"/>
              <a:ea typeface="Merriweather Sans"/>
              <a:cs typeface="Merriweather Sans"/>
              <a:sym typeface="Merriweather Sans"/>
            </a:endParaRPr>
          </a:p>
          <a:p>
            <a:pPr indent="-317500" lvl="0" marL="4572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Cultivating better training data set:</a:t>
            </a:r>
            <a:endParaRPr>
              <a:latin typeface="Merriweather Sans"/>
              <a:ea typeface="Merriweather Sans"/>
              <a:cs typeface="Merriweather Sans"/>
              <a:sym typeface="Merriweather Sans"/>
            </a:endParaRPr>
          </a:p>
          <a:p>
            <a:pPr indent="-317500" lvl="1" marL="9144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Augmentations to increase image count</a:t>
            </a:r>
            <a:endParaRPr>
              <a:latin typeface="Merriweather Sans"/>
              <a:ea typeface="Merriweather Sans"/>
              <a:cs typeface="Merriweather Sans"/>
              <a:sym typeface="Merriweather Sans"/>
            </a:endParaRPr>
          </a:p>
          <a:p>
            <a:pPr indent="-317500" lvl="1" marL="9144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Make similar </a:t>
            </a:r>
            <a:r>
              <a:rPr lang="en-US">
                <a:latin typeface="Merriweather Sans"/>
                <a:ea typeface="Merriweather Sans"/>
                <a:cs typeface="Merriweather Sans"/>
                <a:sym typeface="Merriweather Sans"/>
              </a:rPr>
              <a:t>distribution</a:t>
            </a:r>
            <a:r>
              <a:rPr lang="en-US">
                <a:latin typeface="Merriweather Sans"/>
                <a:ea typeface="Merriweather Sans"/>
                <a:cs typeface="Merriweather Sans"/>
                <a:sym typeface="Merriweather Sans"/>
              </a:rPr>
              <a:t> of fake vs. real training videos </a:t>
            </a:r>
            <a:endParaRPr>
              <a:latin typeface="Merriweather Sans"/>
              <a:ea typeface="Merriweather Sans"/>
              <a:cs typeface="Merriweather Sans"/>
              <a:sym typeface="Merriweather Sans"/>
            </a:endParaRPr>
          </a:p>
          <a:p>
            <a:pPr indent="0" lvl="0" marL="0" rtl="0" algn="l">
              <a:spcBef>
                <a:spcPts val="0"/>
              </a:spcBef>
              <a:spcAft>
                <a:spcPts val="0"/>
              </a:spcAft>
              <a:buNone/>
            </a:pPr>
            <a:r>
              <a:t/>
            </a:r>
            <a:endParaRPr>
              <a:latin typeface="Merriweather Sans"/>
              <a:ea typeface="Merriweather Sans"/>
              <a:cs typeface="Merriweather Sans"/>
              <a:sym typeface="Merriweather Sans"/>
            </a:endParaRPr>
          </a:p>
          <a:p>
            <a:pPr indent="-317500" lvl="0" marL="4572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Improve facial recognition</a:t>
            </a:r>
            <a:endParaRPr>
              <a:latin typeface="Merriweather Sans"/>
              <a:ea typeface="Merriweather Sans"/>
              <a:cs typeface="Merriweather Sans"/>
              <a:sym typeface="Merriweather Sans"/>
            </a:endParaRPr>
          </a:p>
          <a:p>
            <a:pPr indent="-317500" lvl="1" marL="9144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Filter out incorrect faces (ie. printed on shirt)</a:t>
            </a:r>
            <a:endParaRPr>
              <a:latin typeface="Merriweather Sans"/>
              <a:ea typeface="Merriweather Sans"/>
              <a:cs typeface="Merriweather Sans"/>
              <a:sym typeface="Merriweather Sans"/>
            </a:endParaRPr>
          </a:p>
          <a:p>
            <a:pPr indent="-317500" lvl="2" marL="13716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Torso + head logic</a:t>
            </a:r>
            <a:endParaRPr>
              <a:latin typeface="Merriweather Sans"/>
              <a:ea typeface="Merriweather Sans"/>
              <a:cs typeface="Merriweather Sans"/>
              <a:sym typeface="Merriweather Sans"/>
            </a:endParaRPr>
          </a:p>
          <a:p>
            <a:pPr indent="0" lvl="0" marL="457200" rtl="0" algn="l">
              <a:spcBef>
                <a:spcPts val="0"/>
              </a:spcBef>
              <a:spcAft>
                <a:spcPts val="0"/>
              </a:spcAft>
              <a:buNone/>
            </a:pPr>
            <a:r>
              <a:t/>
            </a:r>
            <a:endParaRPr>
              <a:latin typeface="Merriweather Sans"/>
              <a:ea typeface="Merriweather Sans"/>
              <a:cs typeface="Merriweather Sans"/>
              <a:sym typeface="Merriweather Sans"/>
            </a:endParaRPr>
          </a:p>
          <a:p>
            <a:pPr indent="-317500" lvl="0" marL="4572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Tackle out-of-memory issues performing inference on Kaggle submission.</a:t>
            </a:r>
            <a:endParaRPr>
              <a:latin typeface="Merriweather Sans"/>
              <a:ea typeface="Merriweather Sans"/>
              <a:cs typeface="Merriweather Sans"/>
              <a:sym typeface="Merriweather Sans"/>
            </a:endParaRPr>
          </a:p>
          <a:p>
            <a:pPr indent="-317500" lvl="1" marL="9144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Reduce batch size</a:t>
            </a:r>
            <a:endParaRPr>
              <a:latin typeface="Merriweather Sans"/>
              <a:ea typeface="Merriweather Sans"/>
              <a:cs typeface="Merriweather Sans"/>
              <a:sym typeface="Merriweather Sans"/>
            </a:endParaRPr>
          </a:p>
          <a:p>
            <a:pPr indent="-317500" lvl="1" marL="914400" rtl="0" algn="l">
              <a:spcBef>
                <a:spcPts val="0"/>
              </a:spcBef>
              <a:spcAft>
                <a:spcPts val="0"/>
              </a:spcAft>
              <a:buSzPts val="1400"/>
              <a:buFont typeface="Merriweather Sans"/>
              <a:buChar char="○"/>
            </a:pPr>
            <a:r>
              <a:rPr lang="en-US">
                <a:latin typeface="Merriweather Sans"/>
                <a:ea typeface="Merriweather Sans"/>
                <a:cs typeface="Merriweather Sans"/>
                <a:sym typeface="Merriweather Sans"/>
              </a:rPr>
              <a:t>Increase cache size</a:t>
            </a:r>
            <a:endParaRPr>
              <a:latin typeface="Merriweather Sans"/>
              <a:ea typeface="Merriweather Sans"/>
              <a:cs typeface="Merriweather Sans"/>
              <a:sym typeface="Merriweather Sans"/>
            </a:endParaRPr>
          </a:p>
        </p:txBody>
      </p:sp>
      <p:sp>
        <p:nvSpPr>
          <p:cNvPr id="207" name="Google Shape;207;p20"/>
          <p:cNvSpPr txBox="1"/>
          <p:nvPr>
            <p:ph type="title"/>
          </p:nvPr>
        </p:nvSpPr>
        <p:spPr>
          <a:xfrm>
            <a:off x="534800" y="498425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References</a:t>
            </a:r>
            <a:endParaRPr sz="3000"/>
          </a:p>
        </p:txBody>
      </p:sp>
      <p:sp>
        <p:nvSpPr>
          <p:cNvPr id="208" name="Google Shape;208;p20"/>
          <p:cNvSpPr txBox="1"/>
          <p:nvPr/>
        </p:nvSpPr>
        <p:spPr>
          <a:xfrm>
            <a:off x="534800" y="5557650"/>
            <a:ext cx="70572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3"/>
              </a:rPr>
              <a:t>https://github.com/zengm71/DeepFakeChallenge</a:t>
            </a:r>
            <a:endParaRPr>
              <a:latin typeface="Merriweather Sans"/>
              <a:ea typeface="Merriweather Sans"/>
              <a:cs typeface="Merriweather Sans"/>
              <a:sym typeface="Merriweather Sans"/>
            </a:endParaRPr>
          </a:p>
          <a:p>
            <a:pPr indent="0" lvl="0" marL="0" rtl="0" algn="l">
              <a:spcBef>
                <a:spcPts val="0"/>
              </a:spcBef>
              <a:spcAft>
                <a:spcPts val="0"/>
              </a:spcAft>
              <a:buNone/>
            </a:pPr>
            <a:r>
              <a:rPr lang="en-US" sz="1100" u="sng">
                <a:solidFill>
                  <a:schemeClr val="hlink"/>
                </a:solidFill>
                <a:hlinkClick r:id="rId4"/>
              </a:rPr>
              <a:t>https://www.kaggle.com/c/deepfake-detection-challenge/overview</a:t>
            </a:r>
            <a:endParaRPr>
              <a:latin typeface="Merriweather Sans"/>
              <a:ea typeface="Merriweather Sans"/>
              <a:cs typeface="Merriweather Sans"/>
              <a:sym typeface="Merriweather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0"/>
          <p:cNvSpPr txBox="1"/>
          <p:nvPr>
            <p:ph idx="1" type="subTitle"/>
          </p:nvPr>
        </p:nvSpPr>
        <p:spPr>
          <a:xfrm>
            <a:off x="546450" y="4297350"/>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Amy Adams / Nicholas Cage</a:t>
            </a:r>
            <a:endParaRPr b="0" i="0" sz="1400" u="none" cap="none" strike="noStrike">
              <a:solidFill>
                <a:srgbClr val="0000FF"/>
              </a:solidFill>
              <a:latin typeface="Arial"/>
              <a:ea typeface="Arial"/>
              <a:cs typeface="Arial"/>
              <a:sym typeface="Arial"/>
            </a:endParaRPr>
          </a:p>
        </p:txBody>
      </p:sp>
      <p:sp>
        <p:nvSpPr>
          <p:cNvPr id="69" name="Google Shape;69;p10"/>
          <p:cNvSpPr txBox="1"/>
          <p:nvPr>
            <p:ph type="title"/>
          </p:nvPr>
        </p:nvSpPr>
        <p:spPr>
          <a:xfrm>
            <a:off x="740850" y="0"/>
            <a:ext cx="7662300" cy="771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C0C0C"/>
              </a:buClr>
              <a:buSzPts val="5000"/>
              <a:buFont typeface="Merriweather Sans"/>
              <a:buNone/>
            </a:pPr>
            <a:r>
              <a:rPr lang="en-US" sz="3000">
                <a:solidFill>
                  <a:srgbClr val="0C0C0C"/>
                </a:solidFill>
              </a:rPr>
              <a:t>What is DeepFake?</a:t>
            </a:r>
            <a:endParaRPr b="1" i="0" sz="3000" u="none" cap="none" strike="noStrike">
              <a:solidFill>
                <a:srgbClr val="0C0C0C"/>
              </a:solidFill>
              <a:latin typeface="Merriweather Sans"/>
              <a:ea typeface="Merriweather Sans"/>
              <a:cs typeface="Merriweather Sans"/>
              <a:sym typeface="Merriweather Sans"/>
            </a:endParaRPr>
          </a:p>
        </p:txBody>
      </p:sp>
      <p:pic>
        <p:nvPicPr>
          <p:cNvPr id="70" name="Google Shape;70;p10"/>
          <p:cNvPicPr preferRelativeResize="0"/>
          <p:nvPr/>
        </p:nvPicPr>
        <p:blipFill>
          <a:blip r:embed="rId3">
            <a:alphaModFix/>
          </a:blip>
          <a:stretch>
            <a:fillRect/>
          </a:stretch>
        </p:blipFill>
        <p:spPr>
          <a:xfrm>
            <a:off x="350350" y="2458429"/>
            <a:ext cx="2981325" cy="1905000"/>
          </a:xfrm>
          <a:prstGeom prst="rect">
            <a:avLst/>
          </a:prstGeom>
          <a:noFill/>
          <a:ln>
            <a:noFill/>
          </a:ln>
        </p:spPr>
      </p:pic>
      <p:pic>
        <p:nvPicPr>
          <p:cNvPr id="71" name="Google Shape;71;p10"/>
          <p:cNvPicPr preferRelativeResize="0"/>
          <p:nvPr/>
        </p:nvPicPr>
        <p:blipFill>
          <a:blip r:embed="rId4">
            <a:alphaModFix/>
          </a:blip>
          <a:stretch>
            <a:fillRect/>
          </a:stretch>
        </p:blipFill>
        <p:spPr>
          <a:xfrm>
            <a:off x="4099475" y="3183916"/>
            <a:ext cx="4825361" cy="2590034"/>
          </a:xfrm>
          <a:prstGeom prst="rect">
            <a:avLst/>
          </a:prstGeom>
          <a:noFill/>
          <a:ln>
            <a:noFill/>
          </a:ln>
        </p:spPr>
      </p:pic>
      <p:pic>
        <p:nvPicPr>
          <p:cNvPr id="72" name="Google Shape;72;p10"/>
          <p:cNvPicPr preferRelativeResize="0"/>
          <p:nvPr/>
        </p:nvPicPr>
        <p:blipFill>
          <a:blip r:embed="rId5">
            <a:alphaModFix/>
          </a:blip>
          <a:stretch>
            <a:fillRect/>
          </a:stretch>
        </p:blipFill>
        <p:spPr>
          <a:xfrm>
            <a:off x="3989884" y="1292551"/>
            <a:ext cx="5044526" cy="1036358"/>
          </a:xfrm>
          <a:prstGeom prst="rect">
            <a:avLst/>
          </a:prstGeom>
          <a:noFill/>
          <a:ln>
            <a:noFill/>
          </a:ln>
        </p:spPr>
      </p:pic>
      <p:sp>
        <p:nvSpPr>
          <p:cNvPr id="73" name="Google Shape;73;p10"/>
          <p:cNvSpPr/>
          <p:nvPr/>
        </p:nvSpPr>
        <p:spPr>
          <a:xfrm>
            <a:off x="606750" y="2673350"/>
            <a:ext cx="776700" cy="69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2098050" y="2673350"/>
            <a:ext cx="776700" cy="69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idx="1" type="subTitle"/>
          </p:nvPr>
        </p:nvSpPr>
        <p:spPr>
          <a:xfrm>
            <a:off x="3908125" y="968050"/>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GAN w/o fake</a:t>
            </a:r>
            <a:endParaRPr b="0" i="0" sz="1400" u="none" cap="none" strike="noStrike">
              <a:solidFill>
                <a:srgbClr val="0000FF"/>
              </a:solidFill>
              <a:latin typeface="Arial"/>
              <a:ea typeface="Arial"/>
              <a:cs typeface="Arial"/>
              <a:sym typeface="Arial"/>
            </a:endParaRPr>
          </a:p>
        </p:txBody>
      </p:sp>
      <p:sp>
        <p:nvSpPr>
          <p:cNvPr id="76" name="Google Shape;76;p10"/>
          <p:cNvSpPr txBox="1"/>
          <p:nvPr>
            <p:ph idx="1" type="subTitle"/>
          </p:nvPr>
        </p:nvSpPr>
        <p:spPr>
          <a:xfrm>
            <a:off x="3974075" y="2931025"/>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Deepfake generating GAN</a:t>
            </a:r>
            <a:endParaRPr b="0" i="0" sz="1400" u="none" cap="none" strike="noStrike">
              <a:solidFill>
                <a:srgbClr val="0000FF"/>
              </a:solidFill>
              <a:latin typeface="Arial"/>
              <a:ea typeface="Arial"/>
              <a:cs typeface="Arial"/>
              <a:sym typeface="Arial"/>
            </a:endParaRPr>
          </a:p>
        </p:txBody>
      </p:sp>
      <p:cxnSp>
        <p:nvCxnSpPr>
          <p:cNvPr id="77" name="Google Shape;77;p10"/>
          <p:cNvCxnSpPr/>
          <p:nvPr/>
        </p:nvCxnSpPr>
        <p:spPr>
          <a:xfrm flipH="1" rot="10800000">
            <a:off x="4108675" y="2795975"/>
            <a:ext cx="46911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1"/>
          <p:cNvSpPr txBox="1"/>
          <p:nvPr>
            <p:ph idx="1" type="subTitle"/>
          </p:nvPr>
        </p:nvSpPr>
        <p:spPr>
          <a:xfrm>
            <a:off x="2182688" y="3852588"/>
            <a:ext cx="6400800" cy="1113600"/>
          </a:xfrm>
          <a:prstGeom prst="rect">
            <a:avLst/>
          </a:prstGeom>
          <a:noFill/>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4292E"/>
              </a:buClr>
              <a:buSzPts val="1200"/>
              <a:buChar char="●"/>
            </a:pPr>
            <a:r>
              <a:rPr i="1" lang="en-US" sz="1200">
                <a:solidFill>
                  <a:srgbClr val="24292E"/>
                </a:solidFill>
              </a:rPr>
              <a:t>Training Set</a:t>
            </a:r>
            <a:r>
              <a:rPr lang="en-US" sz="1200">
                <a:solidFill>
                  <a:srgbClr val="24292E"/>
                </a:solidFill>
              </a:rPr>
              <a:t> - (50) 10 Gb files in a Kaggle GCS bucket </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i="1" lang="en-US" sz="1200">
                <a:solidFill>
                  <a:srgbClr val="24292E"/>
                </a:solidFill>
              </a:rPr>
              <a:t>Public Validation Set</a:t>
            </a:r>
            <a:r>
              <a:rPr lang="en-US" sz="1200">
                <a:solidFill>
                  <a:srgbClr val="24292E"/>
                </a:solidFill>
              </a:rPr>
              <a:t> - 400 videos/ids for tests/Kaggle submission</a:t>
            </a:r>
            <a:endParaRPr sz="1200">
              <a:solidFill>
                <a:srgbClr val="24292E"/>
              </a:solidFill>
            </a:endParaRPr>
          </a:p>
          <a:p>
            <a:pPr indent="0" lvl="0" marL="0" rtl="0" algn="l">
              <a:spcBef>
                <a:spcPts val="1200"/>
              </a:spcBef>
              <a:spcAft>
                <a:spcPts val="0"/>
              </a:spcAft>
              <a:buNone/>
            </a:pPr>
            <a:r>
              <a:t/>
            </a:r>
            <a:endParaRPr/>
          </a:p>
        </p:txBody>
      </p:sp>
      <p:pic>
        <p:nvPicPr>
          <p:cNvPr id="84" name="Google Shape;84;p11"/>
          <p:cNvPicPr preferRelativeResize="0"/>
          <p:nvPr/>
        </p:nvPicPr>
        <p:blipFill>
          <a:blip r:embed="rId3">
            <a:alphaModFix/>
          </a:blip>
          <a:stretch>
            <a:fillRect/>
          </a:stretch>
        </p:blipFill>
        <p:spPr>
          <a:xfrm>
            <a:off x="0" y="837049"/>
            <a:ext cx="4815099" cy="2977275"/>
          </a:xfrm>
          <a:prstGeom prst="rect">
            <a:avLst/>
          </a:prstGeom>
          <a:noFill/>
          <a:ln>
            <a:noFill/>
          </a:ln>
        </p:spPr>
      </p:pic>
      <p:sp>
        <p:nvSpPr>
          <p:cNvPr id="85" name="Google Shape;85;p11"/>
          <p:cNvSpPr txBox="1"/>
          <p:nvPr>
            <p:ph type="title"/>
          </p:nvPr>
        </p:nvSpPr>
        <p:spPr>
          <a:xfrm>
            <a:off x="740850" y="0"/>
            <a:ext cx="8224200" cy="771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C0C0C"/>
              </a:buClr>
              <a:buSzPts val="5000"/>
              <a:buFont typeface="Merriweather Sans"/>
              <a:buNone/>
            </a:pPr>
            <a:r>
              <a:rPr lang="en-US" sz="3000">
                <a:solidFill>
                  <a:srgbClr val="0C0C0C"/>
                </a:solidFill>
              </a:rPr>
              <a:t>What is DeepFake Detection Challenge?</a:t>
            </a:r>
            <a:endParaRPr b="1" i="0" sz="3000" u="none" cap="none" strike="noStrike">
              <a:solidFill>
                <a:srgbClr val="0C0C0C"/>
              </a:solidFill>
              <a:latin typeface="Merriweather Sans"/>
              <a:ea typeface="Merriweather Sans"/>
              <a:cs typeface="Merriweather Sans"/>
              <a:sym typeface="Merriweather Sans"/>
            </a:endParaRPr>
          </a:p>
        </p:txBody>
      </p:sp>
      <p:pic>
        <p:nvPicPr>
          <p:cNvPr id="86" name="Google Shape;86;p11"/>
          <p:cNvPicPr preferRelativeResize="0"/>
          <p:nvPr/>
        </p:nvPicPr>
        <p:blipFill>
          <a:blip r:embed="rId4">
            <a:alphaModFix/>
          </a:blip>
          <a:stretch>
            <a:fillRect/>
          </a:stretch>
        </p:blipFill>
        <p:spPr>
          <a:xfrm>
            <a:off x="2393025" y="4321600"/>
            <a:ext cx="5001525" cy="180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2"/>
          <p:cNvSpPr txBox="1"/>
          <p:nvPr>
            <p:ph type="title"/>
          </p:nvPr>
        </p:nvSpPr>
        <p:spPr>
          <a:xfrm>
            <a:off x="740850" y="-1"/>
            <a:ext cx="7662300" cy="50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EDA</a:t>
            </a:r>
            <a:endParaRPr sz="3000"/>
          </a:p>
        </p:txBody>
      </p:sp>
      <p:pic>
        <p:nvPicPr>
          <p:cNvPr id="93" name="Google Shape;93;p12"/>
          <p:cNvPicPr preferRelativeResize="0"/>
          <p:nvPr/>
        </p:nvPicPr>
        <p:blipFill>
          <a:blip r:embed="rId3">
            <a:alphaModFix/>
          </a:blip>
          <a:stretch>
            <a:fillRect/>
          </a:stretch>
        </p:blipFill>
        <p:spPr>
          <a:xfrm>
            <a:off x="152400" y="732600"/>
            <a:ext cx="3668424" cy="2198950"/>
          </a:xfrm>
          <a:prstGeom prst="rect">
            <a:avLst/>
          </a:prstGeom>
          <a:noFill/>
          <a:ln>
            <a:noFill/>
          </a:ln>
        </p:spPr>
      </p:pic>
      <p:pic>
        <p:nvPicPr>
          <p:cNvPr id="94" name="Google Shape;94;p12"/>
          <p:cNvPicPr preferRelativeResize="0"/>
          <p:nvPr/>
        </p:nvPicPr>
        <p:blipFill>
          <a:blip r:embed="rId4">
            <a:alphaModFix/>
          </a:blip>
          <a:stretch>
            <a:fillRect/>
          </a:stretch>
        </p:blipFill>
        <p:spPr>
          <a:xfrm>
            <a:off x="3660400" y="4802900"/>
            <a:ext cx="2950475" cy="1950950"/>
          </a:xfrm>
          <a:prstGeom prst="rect">
            <a:avLst/>
          </a:prstGeom>
          <a:noFill/>
          <a:ln>
            <a:noFill/>
          </a:ln>
        </p:spPr>
      </p:pic>
      <p:pic>
        <p:nvPicPr>
          <p:cNvPr id="95" name="Google Shape;95;p12"/>
          <p:cNvPicPr preferRelativeResize="0"/>
          <p:nvPr/>
        </p:nvPicPr>
        <p:blipFill>
          <a:blip r:embed="rId5">
            <a:alphaModFix/>
          </a:blip>
          <a:stretch>
            <a:fillRect/>
          </a:stretch>
        </p:blipFill>
        <p:spPr>
          <a:xfrm>
            <a:off x="152400" y="4357622"/>
            <a:ext cx="2731325" cy="1637225"/>
          </a:xfrm>
          <a:prstGeom prst="rect">
            <a:avLst/>
          </a:prstGeom>
          <a:noFill/>
          <a:ln>
            <a:noFill/>
          </a:ln>
        </p:spPr>
      </p:pic>
      <p:sp>
        <p:nvSpPr>
          <p:cNvPr id="96" name="Google Shape;96;p12"/>
          <p:cNvSpPr txBox="1"/>
          <p:nvPr>
            <p:ph idx="1" type="subTitle"/>
          </p:nvPr>
        </p:nvSpPr>
        <p:spPr>
          <a:xfrm>
            <a:off x="152400" y="445050"/>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Example Fake</a:t>
            </a:r>
            <a:endParaRPr b="0" i="0" sz="1400" u="none" cap="none" strike="noStrike">
              <a:solidFill>
                <a:srgbClr val="0000FF"/>
              </a:solidFill>
              <a:latin typeface="Arial"/>
              <a:ea typeface="Arial"/>
              <a:cs typeface="Arial"/>
              <a:sym typeface="Arial"/>
            </a:endParaRPr>
          </a:p>
        </p:txBody>
      </p:sp>
      <p:sp>
        <p:nvSpPr>
          <p:cNvPr id="97" name="Google Shape;97;p12"/>
          <p:cNvSpPr txBox="1"/>
          <p:nvPr>
            <p:ph idx="1" type="subTitle"/>
          </p:nvPr>
        </p:nvSpPr>
        <p:spPr>
          <a:xfrm>
            <a:off x="252375" y="4104725"/>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Too dark to make out face</a:t>
            </a:r>
            <a:endParaRPr b="0" i="0" sz="1400" u="none" cap="none" strike="noStrike">
              <a:solidFill>
                <a:srgbClr val="0000FF"/>
              </a:solidFill>
              <a:latin typeface="Arial"/>
              <a:ea typeface="Arial"/>
              <a:cs typeface="Arial"/>
              <a:sym typeface="Arial"/>
            </a:endParaRPr>
          </a:p>
        </p:txBody>
      </p:sp>
      <p:sp>
        <p:nvSpPr>
          <p:cNvPr id="98" name="Google Shape;98;p12"/>
          <p:cNvSpPr/>
          <p:nvPr/>
        </p:nvSpPr>
        <p:spPr>
          <a:xfrm>
            <a:off x="952800" y="983650"/>
            <a:ext cx="776700" cy="69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a:off x="2255350" y="907450"/>
            <a:ext cx="776700" cy="69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txBox="1"/>
          <p:nvPr>
            <p:ph idx="1" type="subTitle"/>
          </p:nvPr>
        </p:nvSpPr>
        <p:spPr>
          <a:xfrm>
            <a:off x="3660400" y="4101375"/>
            <a:ext cx="48756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Solution: Augmentation to brighten</a:t>
            </a:r>
            <a:endParaRPr sz="1400">
              <a:solidFill>
                <a:srgbClr val="0000FF"/>
              </a:solidFill>
            </a:endParaRPr>
          </a:p>
          <a:p>
            <a:pPr indent="0" lvl="0" marL="0" marR="0" rtl="0" algn="l">
              <a:spcBef>
                <a:spcPts val="0"/>
              </a:spcBef>
              <a:spcAft>
                <a:spcPts val="0"/>
              </a:spcAft>
              <a:buClr>
                <a:srgbClr val="0D0D0D"/>
              </a:buClr>
              <a:buSzPts val="2200"/>
              <a:buFont typeface="Arial"/>
              <a:buNone/>
            </a:pPr>
            <a:r>
              <a:rPr lang="en-US" sz="1400">
                <a:solidFill>
                  <a:srgbClr val="0000FF"/>
                </a:solidFill>
              </a:rPr>
              <a:t>Strategy: By image - Normalize on same-image   Max([R,G,B]) or use minimum color value threshold</a:t>
            </a:r>
            <a:endParaRPr b="0" i="0" sz="1400" u="none" cap="none" strike="noStrike">
              <a:solidFill>
                <a:srgbClr val="0000FF"/>
              </a:solidFill>
              <a:latin typeface="Arial"/>
              <a:ea typeface="Arial"/>
              <a:cs typeface="Arial"/>
              <a:sym typeface="Arial"/>
            </a:endParaRPr>
          </a:p>
        </p:txBody>
      </p:sp>
      <p:pic>
        <p:nvPicPr>
          <p:cNvPr id="101" name="Google Shape;101;p12"/>
          <p:cNvPicPr preferRelativeResize="0"/>
          <p:nvPr/>
        </p:nvPicPr>
        <p:blipFill>
          <a:blip r:embed="rId6">
            <a:alphaModFix/>
          </a:blip>
          <a:stretch>
            <a:fillRect/>
          </a:stretch>
        </p:blipFill>
        <p:spPr>
          <a:xfrm>
            <a:off x="4529000" y="732600"/>
            <a:ext cx="3733775" cy="2953950"/>
          </a:xfrm>
          <a:prstGeom prst="rect">
            <a:avLst/>
          </a:prstGeom>
          <a:noFill/>
          <a:ln>
            <a:noFill/>
          </a:ln>
        </p:spPr>
      </p:pic>
      <p:sp>
        <p:nvSpPr>
          <p:cNvPr id="102" name="Google Shape;102;p12"/>
          <p:cNvSpPr txBox="1"/>
          <p:nvPr>
            <p:ph idx="1" type="subTitle"/>
          </p:nvPr>
        </p:nvSpPr>
        <p:spPr>
          <a:xfrm>
            <a:off x="4529000" y="479700"/>
            <a:ext cx="2544000" cy="25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Facial Keypoint Detection</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3"/>
          <p:cNvSpPr/>
          <p:nvPr/>
        </p:nvSpPr>
        <p:spPr>
          <a:xfrm>
            <a:off x="2497775" y="4722300"/>
            <a:ext cx="3246000" cy="176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txBox="1"/>
          <p:nvPr>
            <p:ph type="title"/>
          </p:nvPr>
        </p:nvSpPr>
        <p:spPr>
          <a:xfrm>
            <a:off x="740850" y="0"/>
            <a:ext cx="7662300" cy="771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C0C0C"/>
              </a:buClr>
              <a:buSzPts val="5000"/>
              <a:buFont typeface="Merriweather Sans"/>
              <a:buNone/>
            </a:pPr>
            <a:r>
              <a:rPr lang="en-US" sz="3000">
                <a:solidFill>
                  <a:srgbClr val="0C0C0C"/>
                </a:solidFill>
              </a:rPr>
              <a:t>Our Approach to Deepake Detection</a:t>
            </a:r>
            <a:endParaRPr b="1" i="0" sz="3000" u="none" cap="none" strike="noStrike">
              <a:solidFill>
                <a:srgbClr val="0C0C0C"/>
              </a:solidFill>
              <a:latin typeface="Merriweather Sans"/>
              <a:ea typeface="Merriweather Sans"/>
              <a:cs typeface="Merriweather Sans"/>
              <a:sym typeface="Merriweather Sans"/>
            </a:endParaRPr>
          </a:p>
        </p:txBody>
      </p:sp>
      <p:pic>
        <p:nvPicPr>
          <p:cNvPr id="110" name="Google Shape;110;p13"/>
          <p:cNvPicPr preferRelativeResize="0"/>
          <p:nvPr/>
        </p:nvPicPr>
        <p:blipFill>
          <a:blip r:embed="rId3">
            <a:alphaModFix/>
          </a:blip>
          <a:stretch>
            <a:fillRect/>
          </a:stretch>
        </p:blipFill>
        <p:spPr>
          <a:xfrm>
            <a:off x="2569864" y="2682904"/>
            <a:ext cx="3173892" cy="1857146"/>
          </a:xfrm>
          <a:prstGeom prst="rect">
            <a:avLst/>
          </a:prstGeom>
          <a:noFill/>
          <a:ln>
            <a:noFill/>
          </a:ln>
        </p:spPr>
      </p:pic>
      <p:pic>
        <p:nvPicPr>
          <p:cNvPr id="111" name="Google Shape;111;p13"/>
          <p:cNvPicPr preferRelativeResize="0"/>
          <p:nvPr/>
        </p:nvPicPr>
        <p:blipFill>
          <a:blip r:embed="rId4">
            <a:alphaModFix/>
          </a:blip>
          <a:stretch>
            <a:fillRect/>
          </a:stretch>
        </p:blipFill>
        <p:spPr>
          <a:xfrm>
            <a:off x="2497780" y="945729"/>
            <a:ext cx="3318047" cy="743105"/>
          </a:xfrm>
          <a:prstGeom prst="rect">
            <a:avLst/>
          </a:prstGeom>
          <a:noFill/>
          <a:ln>
            <a:noFill/>
          </a:ln>
        </p:spPr>
      </p:pic>
      <p:sp>
        <p:nvSpPr>
          <p:cNvPr id="112" name="Google Shape;112;p13"/>
          <p:cNvSpPr txBox="1"/>
          <p:nvPr>
            <p:ph idx="1" type="subTitle"/>
          </p:nvPr>
        </p:nvSpPr>
        <p:spPr>
          <a:xfrm>
            <a:off x="2444003" y="713050"/>
            <a:ext cx="1673400" cy="1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GAN w/o fake</a:t>
            </a:r>
            <a:endParaRPr b="0" i="0" sz="1400" u="none" cap="none" strike="noStrike">
              <a:solidFill>
                <a:srgbClr val="0000FF"/>
              </a:solidFill>
              <a:latin typeface="Arial"/>
              <a:ea typeface="Arial"/>
              <a:cs typeface="Arial"/>
              <a:sym typeface="Arial"/>
            </a:endParaRPr>
          </a:p>
        </p:txBody>
      </p:sp>
      <p:sp>
        <p:nvSpPr>
          <p:cNvPr id="113" name="Google Shape;113;p13"/>
          <p:cNvSpPr txBox="1"/>
          <p:nvPr>
            <p:ph idx="1" type="subTitle"/>
          </p:nvPr>
        </p:nvSpPr>
        <p:spPr>
          <a:xfrm>
            <a:off x="2487382" y="2120572"/>
            <a:ext cx="1673400" cy="1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Deepfake generating GAN</a:t>
            </a:r>
            <a:endParaRPr b="0" i="0" sz="1400" u="none" cap="none" strike="noStrike">
              <a:solidFill>
                <a:srgbClr val="0000FF"/>
              </a:solidFill>
              <a:latin typeface="Arial"/>
              <a:ea typeface="Arial"/>
              <a:cs typeface="Arial"/>
              <a:sym typeface="Arial"/>
            </a:endParaRPr>
          </a:p>
        </p:txBody>
      </p:sp>
      <p:cxnSp>
        <p:nvCxnSpPr>
          <p:cNvPr id="114" name="Google Shape;114;p13"/>
          <p:cNvCxnSpPr/>
          <p:nvPr/>
        </p:nvCxnSpPr>
        <p:spPr>
          <a:xfrm flipH="1" rot="10800000">
            <a:off x="2575915" y="2023851"/>
            <a:ext cx="3085500" cy="7200"/>
          </a:xfrm>
          <a:prstGeom prst="straightConnector1">
            <a:avLst/>
          </a:prstGeom>
          <a:noFill/>
          <a:ln cap="flat" cmpd="sng" w="9525">
            <a:solidFill>
              <a:schemeClr val="dk2"/>
            </a:solidFill>
            <a:prstDash val="solid"/>
            <a:round/>
            <a:headEnd len="med" w="med" type="none"/>
            <a:tailEnd len="med" w="med" type="none"/>
          </a:ln>
        </p:spPr>
      </p:cxnSp>
      <p:pic>
        <p:nvPicPr>
          <p:cNvPr id="115" name="Google Shape;115;p13"/>
          <p:cNvPicPr preferRelativeResize="0"/>
          <p:nvPr/>
        </p:nvPicPr>
        <p:blipFill>
          <a:blip r:embed="rId5">
            <a:alphaModFix/>
          </a:blip>
          <a:stretch>
            <a:fillRect/>
          </a:stretch>
        </p:blipFill>
        <p:spPr>
          <a:xfrm>
            <a:off x="2575925" y="5297875"/>
            <a:ext cx="533400" cy="619125"/>
          </a:xfrm>
          <a:prstGeom prst="rect">
            <a:avLst/>
          </a:prstGeom>
          <a:noFill/>
          <a:ln>
            <a:noFill/>
          </a:ln>
        </p:spPr>
      </p:pic>
      <p:sp>
        <p:nvSpPr>
          <p:cNvPr id="116" name="Google Shape;116;p13"/>
          <p:cNvSpPr/>
          <p:nvPr/>
        </p:nvSpPr>
        <p:spPr>
          <a:xfrm rot="5400000">
            <a:off x="3679600" y="5387573"/>
            <a:ext cx="564600" cy="424200"/>
          </a:xfrm>
          <a:prstGeom prst="trapezoid">
            <a:avLst>
              <a:gd fmla="val 25000" name="adj"/>
            </a:avLst>
          </a:prstGeom>
          <a:solidFill>
            <a:schemeClr val="lt2"/>
          </a:solid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3"/>
          <p:cNvPicPr preferRelativeResize="0"/>
          <p:nvPr/>
        </p:nvPicPr>
        <p:blipFill>
          <a:blip r:embed="rId6">
            <a:alphaModFix/>
          </a:blip>
          <a:stretch>
            <a:fillRect/>
          </a:stretch>
        </p:blipFill>
        <p:spPr>
          <a:xfrm>
            <a:off x="4394900" y="5477436"/>
            <a:ext cx="209550" cy="247650"/>
          </a:xfrm>
          <a:prstGeom prst="rect">
            <a:avLst/>
          </a:prstGeom>
          <a:noFill/>
          <a:ln>
            <a:noFill/>
          </a:ln>
        </p:spPr>
      </p:pic>
      <p:sp>
        <p:nvSpPr>
          <p:cNvPr id="118" name="Google Shape;118;p13"/>
          <p:cNvSpPr txBox="1"/>
          <p:nvPr>
            <p:ph idx="1" type="subTitle"/>
          </p:nvPr>
        </p:nvSpPr>
        <p:spPr>
          <a:xfrm>
            <a:off x="2569874" y="4811875"/>
            <a:ext cx="2268900" cy="1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D0D0D"/>
              </a:buClr>
              <a:buSzPts val="2200"/>
              <a:buFont typeface="Arial"/>
              <a:buNone/>
            </a:pPr>
            <a:r>
              <a:rPr lang="en-US" sz="1400">
                <a:solidFill>
                  <a:srgbClr val="0000FF"/>
                </a:solidFill>
              </a:rPr>
              <a:t>LSTM Discriminator</a:t>
            </a:r>
            <a:endParaRPr b="0" i="0" sz="1400" u="none" cap="none" strike="noStrike">
              <a:solidFill>
                <a:srgbClr val="0000FF"/>
              </a:solidFill>
              <a:latin typeface="Arial"/>
              <a:ea typeface="Arial"/>
              <a:cs typeface="Arial"/>
              <a:sym typeface="Arial"/>
            </a:endParaRPr>
          </a:p>
        </p:txBody>
      </p:sp>
      <p:sp>
        <p:nvSpPr>
          <p:cNvPr id="119" name="Google Shape;119;p13"/>
          <p:cNvSpPr/>
          <p:nvPr/>
        </p:nvSpPr>
        <p:spPr>
          <a:xfrm>
            <a:off x="4913550" y="5316650"/>
            <a:ext cx="424200" cy="564600"/>
          </a:xfrm>
          <a:prstGeom prst="diamond">
            <a:avLst/>
          </a:prstGeom>
          <a:solidFill>
            <a:schemeClr val="lt2"/>
          </a:solidFill>
          <a:ln cap="flat" cmpd="sng" w="2857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txBox="1"/>
          <p:nvPr/>
        </p:nvSpPr>
        <p:spPr>
          <a:xfrm>
            <a:off x="2569350" y="5027675"/>
            <a:ext cx="7371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latin typeface="Merriweather Sans"/>
                <a:ea typeface="Merriweather Sans"/>
                <a:cs typeface="Merriweather Sans"/>
                <a:sym typeface="Merriweather Sans"/>
              </a:rPr>
              <a:t>Still images from video</a:t>
            </a:r>
            <a:endParaRPr b="1" sz="700">
              <a:latin typeface="Merriweather Sans"/>
              <a:ea typeface="Merriweather Sans"/>
              <a:cs typeface="Merriweather Sans"/>
              <a:sym typeface="Merriweather Sans"/>
            </a:endParaRPr>
          </a:p>
        </p:txBody>
      </p:sp>
      <p:sp>
        <p:nvSpPr>
          <p:cNvPr id="121" name="Google Shape;121;p13"/>
          <p:cNvSpPr txBox="1"/>
          <p:nvPr/>
        </p:nvSpPr>
        <p:spPr>
          <a:xfrm>
            <a:off x="3701775" y="5027675"/>
            <a:ext cx="614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solidFill>
                  <a:srgbClr val="990000"/>
                </a:solidFill>
                <a:latin typeface="Merriweather Sans"/>
                <a:ea typeface="Merriweather Sans"/>
                <a:cs typeface="Merriweather Sans"/>
                <a:sym typeface="Merriweather Sans"/>
              </a:rPr>
              <a:t>Encoder</a:t>
            </a:r>
            <a:endParaRPr b="1" sz="700">
              <a:solidFill>
                <a:srgbClr val="990000"/>
              </a:solidFill>
              <a:latin typeface="Merriweather Sans"/>
              <a:ea typeface="Merriweather Sans"/>
              <a:cs typeface="Merriweather Sans"/>
              <a:sym typeface="Merriweather Sans"/>
            </a:endParaRPr>
          </a:p>
        </p:txBody>
      </p:sp>
      <p:sp>
        <p:nvSpPr>
          <p:cNvPr id="122" name="Google Shape;122;p13"/>
          <p:cNvSpPr txBox="1"/>
          <p:nvPr/>
        </p:nvSpPr>
        <p:spPr>
          <a:xfrm>
            <a:off x="4236425" y="5064550"/>
            <a:ext cx="809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latin typeface="Merriweather Sans"/>
                <a:ea typeface="Merriweather Sans"/>
                <a:cs typeface="Merriweather Sans"/>
                <a:sym typeface="Merriweather Sans"/>
              </a:rPr>
              <a:t>Latent Faces</a:t>
            </a:r>
            <a:endParaRPr b="1" sz="700">
              <a:latin typeface="Merriweather Sans"/>
              <a:ea typeface="Merriweather Sans"/>
              <a:cs typeface="Merriweather Sans"/>
              <a:sym typeface="Merriweather Sans"/>
            </a:endParaRPr>
          </a:p>
        </p:txBody>
      </p:sp>
      <p:sp>
        <p:nvSpPr>
          <p:cNvPr id="123" name="Google Shape;123;p13"/>
          <p:cNvSpPr txBox="1"/>
          <p:nvPr/>
        </p:nvSpPr>
        <p:spPr>
          <a:xfrm>
            <a:off x="5379425" y="5432098"/>
            <a:ext cx="1365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Merriweather Sans"/>
                <a:ea typeface="Merriweather Sans"/>
                <a:cs typeface="Merriweather Sans"/>
                <a:sym typeface="Merriweather Sans"/>
              </a:rPr>
              <a:t>REAL</a:t>
            </a:r>
            <a:endParaRPr sz="700">
              <a:latin typeface="Merriweather Sans"/>
              <a:ea typeface="Merriweather Sans"/>
              <a:cs typeface="Merriweather Sans"/>
              <a:sym typeface="Merriweather Sans"/>
            </a:endParaRPr>
          </a:p>
        </p:txBody>
      </p:sp>
      <p:sp>
        <p:nvSpPr>
          <p:cNvPr id="124" name="Google Shape;124;p13"/>
          <p:cNvSpPr txBox="1"/>
          <p:nvPr/>
        </p:nvSpPr>
        <p:spPr>
          <a:xfrm>
            <a:off x="4913550" y="5910948"/>
            <a:ext cx="1365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Merriweather Sans"/>
                <a:ea typeface="Merriweather Sans"/>
                <a:cs typeface="Merriweather Sans"/>
                <a:sym typeface="Merriweather Sans"/>
              </a:rPr>
              <a:t>FAKE</a:t>
            </a:r>
            <a:endParaRPr sz="700">
              <a:latin typeface="Merriweather Sans"/>
              <a:ea typeface="Merriweather Sans"/>
              <a:cs typeface="Merriweather Sans"/>
              <a:sym typeface="Merriweather Sans"/>
            </a:endParaRPr>
          </a:p>
        </p:txBody>
      </p:sp>
      <p:cxnSp>
        <p:nvCxnSpPr>
          <p:cNvPr id="125" name="Google Shape;125;p13"/>
          <p:cNvCxnSpPr>
            <a:stCxn id="115" idx="3"/>
            <a:endCxn id="116" idx="2"/>
          </p:cNvCxnSpPr>
          <p:nvPr/>
        </p:nvCxnSpPr>
        <p:spPr>
          <a:xfrm flipH="1" rot="10800000">
            <a:off x="3109325" y="5599638"/>
            <a:ext cx="640500" cy="7800"/>
          </a:xfrm>
          <a:prstGeom prst="straightConnector1">
            <a:avLst/>
          </a:prstGeom>
          <a:noFill/>
          <a:ln cap="flat" cmpd="sng" w="9525">
            <a:solidFill>
              <a:srgbClr val="990000"/>
            </a:solidFill>
            <a:prstDash val="solid"/>
            <a:round/>
            <a:headEnd len="med" w="med" type="none"/>
            <a:tailEnd len="med" w="med" type="triangle"/>
          </a:ln>
        </p:spPr>
      </p:cxnSp>
      <p:cxnSp>
        <p:nvCxnSpPr>
          <p:cNvPr id="126" name="Google Shape;126;p13"/>
          <p:cNvCxnSpPr>
            <a:stCxn id="116" idx="0"/>
            <a:endCxn id="117" idx="1"/>
          </p:cNvCxnSpPr>
          <p:nvPr/>
        </p:nvCxnSpPr>
        <p:spPr>
          <a:xfrm>
            <a:off x="4174000" y="5599673"/>
            <a:ext cx="220800" cy="1500"/>
          </a:xfrm>
          <a:prstGeom prst="straightConnector1">
            <a:avLst/>
          </a:prstGeom>
          <a:noFill/>
          <a:ln cap="flat" cmpd="sng" w="9525">
            <a:solidFill>
              <a:srgbClr val="85200C"/>
            </a:solidFill>
            <a:prstDash val="solid"/>
            <a:round/>
            <a:headEnd len="med" w="med" type="none"/>
            <a:tailEnd len="med" w="med" type="triangle"/>
          </a:ln>
        </p:spPr>
      </p:cxnSp>
      <p:cxnSp>
        <p:nvCxnSpPr>
          <p:cNvPr id="127" name="Google Shape;127;p13"/>
          <p:cNvCxnSpPr>
            <a:endCxn id="119" idx="1"/>
          </p:cNvCxnSpPr>
          <p:nvPr/>
        </p:nvCxnSpPr>
        <p:spPr>
          <a:xfrm flipH="1" rot="10800000">
            <a:off x="4608750" y="5598950"/>
            <a:ext cx="304800" cy="3900"/>
          </a:xfrm>
          <a:prstGeom prst="straightConnector1">
            <a:avLst/>
          </a:prstGeom>
          <a:noFill/>
          <a:ln cap="flat" cmpd="sng" w="9525">
            <a:solidFill>
              <a:srgbClr val="38761D"/>
            </a:solidFill>
            <a:prstDash val="solid"/>
            <a:round/>
            <a:headEnd len="med" w="med" type="none"/>
            <a:tailEnd len="med" w="med" type="triangle"/>
          </a:ln>
        </p:spPr>
      </p:cxnSp>
      <p:cxnSp>
        <p:nvCxnSpPr>
          <p:cNvPr id="128" name="Google Shape;128;p13"/>
          <p:cNvCxnSpPr/>
          <p:nvPr/>
        </p:nvCxnSpPr>
        <p:spPr>
          <a:xfrm flipH="1" rot="10800000">
            <a:off x="2497765" y="4627576"/>
            <a:ext cx="3085500" cy="7200"/>
          </a:xfrm>
          <a:prstGeom prst="straightConnector1">
            <a:avLst/>
          </a:prstGeom>
          <a:noFill/>
          <a:ln cap="flat" cmpd="sng" w="9525">
            <a:solidFill>
              <a:schemeClr val="dk2"/>
            </a:solidFill>
            <a:prstDash val="solid"/>
            <a:round/>
            <a:headEnd len="med" w="med" type="none"/>
            <a:tailEnd len="med" w="med" type="none"/>
          </a:ln>
        </p:spPr>
      </p:cxnSp>
      <p:pic>
        <p:nvPicPr>
          <p:cNvPr id="129" name="Google Shape;129;p13"/>
          <p:cNvPicPr preferRelativeResize="0"/>
          <p:nvPr/>
        </p:nvPicPr>
        <p:blipFill>
          <a:blip r:embed="rId5">
            <a:alphaModFix/>
          </a:blip>
          <a:stretch>
            <a:fillRect/>
          </a:stretch>
        </p:blipFill>
        <p:spPr>
          <a:xfrm>
            <a:off x="2697225" y="5460375"/>
            <a:ext cx="533400" cy="619125"/>
          </a:xfrm>
          <a:prstGeom prst="rect">
            <a:avLst/>
          </a:prstGeom>
          <a:noFill/>
          <a:ln>
            <a:noFill/>
          </a:ln>
        </p:spPr>
      </p:pic>
      <p:pic>
        <p:nvPicPr>
          <p:cNvPr id="130" name="Google Shape;130;p13"/>
          <p:cNvPicPr preferRelativeResize="0"/>
          <p:nvPr/>
        </p:nvPicPr>
        <p:blipFill>
          <a:blip r:embed="rId5">
            <a:alphaModFix/>
          </a:blip>
          <a:stretch>
            <a:fillRect/>
          </a:stretch>
        </p:blipFill>
        <p:spPr>
          <a:xfrm>
            <a:off x="2843100" y="5629825"/>
            <a:ext cx="533400" cy="619125"/>
          </a:xfrm>
          <a:prstGeom prst="rect">
            <a:avLst/>
          </a:prstGeom>
          <a:noFill/>
          <a:ln>
            <a:noFill/>
          </a:ln>
        </p:spPr>
      </p:pic>
      <p:pic>
        <p:nvPicPr>
          <p:cNvPr id="131" name="Google Shape;131;p13"/>
          <p:cNvPicPr preferRelativeResize="0"/>
          <p:nvPr/>
        </p:nvPicPr>
        <p:blipFill>
          <a:blip r:embed="rId6">
            <a:alphaModFix/>
          </a:blip>
          <a:stretch>
            <a:fillRect/>
          </a:stretch>
        </p:blipFill>
        <p:spPr>
          <a:xfrm>
            <a:off x="4471100" y="5553636"/>
            <a:ext cx="209550" cy="247650"/>
          </a:xfrm>
          <a:prstGeom prst="rect">
            <a:avLst/>
          </a:prstGeom>
          <a:noFill/>
          <a:ln>
            <a:noFill/>
          </a:ln>
        </p:spPr>
      </p:pic>
      <p:pic>
        <p:nvPicPr>
          <p:cNvPr id="132" name="Google Shape;132;p13"/>
          <p:cNvPicPr preferRelativeResize="0"/>
          <p:nvPr/>
        </p:nvPicPr>
        <p:blipFill>
          <a:blip r:embed="rId6">
            <a:alphaModFix/>
          </a:blip>
          <a:stretch>
            <a:fillRect/>
          </a:stretch>
        </p:blipFill>
        <p:spPr>
          <a:xfrm>
            <a:off x="4547300" y="5629836"/>
            <a:ext cx="209550" cy="247650"/>
          </a:xfrm>
          <a:prstGeom prst="rect">
            <a:avLst/>
          </a:prstGeom>
          <a:noFill/>
          <a:ln>
            <a:noFill/>
          </a:ln>
        </p:spPr>
      </p:pic>
      <p:sp>
        <p:nvSpPr>
          <p:cNvPr id="133" name="Google Shape;133;p13"/>
          <p:cNvSpPr txBox="1"/>
          <p:nvPr/>
        </p:nvSpPr>
        <p:spPr>
          <a:xfrm>
            <a:off x="4913550" y="5041250"/>
            <a:ext cx="614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solidFill>
                  <a:srgbClr val="0000FF"/>
                </a:solidFill>
                <a:latin typeface="Merriweather Sans"/>
                <a:ea typeface="Merriweather Sans"/>
                <a:cs typeface="Merriweather Sans"/>
                <a:sym typeface="Merriweather Sans"/>
              </a:rPr>
              <a:t>Decoder</a:t>
            </a:r>
            <a:endParaRPr b="1" sz="700">
              <a:solidFill>
                <a:srgbClr val="0000FF"/>
              </a:solidFill>
              <a:latin typeface="Merriweather Sans"/>
              <a:ea typeface="Merriweather Sans"/>
              <a:cs typeface="Merriweather Sans"/>
              <a:sym typeface="Merriweather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idx="1" type="subTitle"/>
          </p:nvPr>
        </p:nvSpPr>
        <p:spPr>
          <a:xfrm>
            <a:off x="685800" y="3320213"/>
            <a:ext cx="6400800" cy="11136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140" name="Google Shape;140;p14"/>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Pipeline</a:t>
            </a:r>
            <a:endParaRPr sz="3000"/>
          </a:p>
        </p:txBody>
      </p:sp>
      <p:pic>
        <p:nvPicPr>
          <p:cNvPr id="141" name="Google Shape;141;p14"/>
          <p:cNvPicPr preferRelativeResize="0"/>
          <p:nvPr/>
        </p:nvPicPr>
        <p:blipFill>
          <a:blip r:embed="rId3">
            <a:alphaModFix/>
          </a:blip>
          <a:stretch>
            <a:fillRect/>
          </a:stretch>
        </p:blipFill>
        <p:spPr>
          <a:xfrm>
            <a:off x="540650" y="660850"/>
            <a:ext cx="7853926" cy="533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5328295" y="571500"/>
            <a:ext cx="3755256" cy="2568675"/>
          </a:xfrm>
          <a:prstGeom prst="rect">
            <a:avLst/>
          </a:prstGeom>
          <a:noFill/>
          <a:ln>
            <a:noFill/>
          </a:ln>
        </p:spPr>
      </p:pic>
      <p:sp>
        <p:nvSpPr>
          <p:cNvPr id="148" name="Google Shape;148;p15"/>
          <p:cNvSpPr txBox="1"/>
          <p:nvPr>
            <p:ph type="title"/>
          </p:nvPr>
        </p:nvSpPr>
        <p:spPr>
          <a:xfrm>
            <a:off x="740850" y="0"/>
            <a:ext cx="8224200" cy="771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C0C0C"/>
              </a:buClr>
              <a:buSzPts val="5000"/>
              <a:buFont typeface="Merriweather Sans"/>
              <a:buNone/>
            </a:pPr>
            <a:r>
              <a:rPr lang="en-US" sz="3000">
                <a:solidFill>
                  <a:srgbClr val="0C0C0C"/>
                </a:solidFill>
              </a:rPr>
              <a:t>Data</a:t>
            </a:r>
            <a:endParaRPr b="1" i="0" sz="3000" u="none" cap="none" strike="noStrike">
              <a:solidFill>
                <a:srgbClr val="0C0C0C"/>
              </a:solidFill>
              <a:latin typeface="Merriweather Sans"/>
              <a:ea typeface="Merriweather Sans"/>
              <a:cs typeface="Merriweather Sans"/>
              <a:sym typeface="Merriweather Sans"/>
            </a:endParaRPr>
          </a:p>
        </p:txBody>
      </p:sp>
      <p:pic>
        <p:nvPicPr>
          <p:cNvPr id="149" name="Google Shape;149;p15"/>
          <p:cNvPicPr preferRelativeResize="0"/>
          <p:nvPr/>
        </p:nvPicPr>
        <p:blipFill>
          <a:blip r:embed="rId4">
            <a:alphaModFix/>
          </a:blip>
          <a:stretch>
            <a:fillRect/>
          </a:stretch>
        </p:blipFill>
        <p:spPr>
          <a:xfrm>
            <a:off x="259000" y="947700"/>
            <a:ext cx="4984474" cy="4265625"/>
          </a:xfrm>
          <a:prstGeom prst="rect">
            <a:avLst/>
          </a:prstGeom>
          <a:noFill/>
          <a:ln>
            <a:noFill/>
          </a:ln>
        </p:spPr>
      </p:pic>
      <p:sp>
        <p:nvSpPr>
          <p:cNvPr id="150" name="Google Shape;150;p15"/>
          <p:cNvSpPr/>
          <p:nvPr/>
        </p:nvSpPr>
        <p:spPr>
          <a:xfrm>
            <a:off x="1414750" y="1589050"/>
            <a:ext cx="302700" cy="13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323450" y="787150"/>
            <a:ext cx="541200" cy="5208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p:cNvCxnSpPr/>
          <p:nvPr/>
        </p:nvCxnSpPr>
        <p:spPr>
          <a:xfrm flipH="1">
            <a:off x="343525" y="764775"/>
            <a:ext cx="4947300" cy="183000"/>
          </a:xfrm>
          <a:prstGeom prst="straightConnector1">
            <a:avLst/>
          </a:prstGeom>
          <a:noFill/>
          <a:ln cap="flat" cmpd="sng" w="28575">
            <a:solidFill>
              <a:srgbClr val="FF0000"/>
            </a:solidFill>
            <a:prstDash val="solid"/>
            <a:round/>
            <a:headEnd len="med" w="med" type="none"/>
            <a:tailEnd len="med" w="med" type="none"/>
          </a:ln>
        </p:spPr>
      </p:cxnSp>
      <p:cxnSp>
        <p:nvCxnSpPr>
          <p:cNvPr id="153" name="Google Shape;153;p15"/>
          <p:cNvCxnSpPr/>
          <p:nvPr/>
        </p:nvCxnSpPr>
        <p:spPr>
          <a:xfrm flipH="1">
            <a:off x="5282600" y="1354050"/>
            <a:ext cx="572400" cy="3845700"/>
          </a:xfrm>
          <a:prstGeom prst="straightConnector1">
            <a:avLst/>
          </a:prstGeom>
          <a:noFill/>
          <a:ln cap="flat" cmpd="sng" w="28575">
            <a:solidFill>
              <a:srgbClr val="FF0000"/>
            </a:solidFill>
            <a:prstDash val="solid"/>
            <a:round/>
            <a:headEnd len="med" w="med" type="none"/>
            <a:tailEnd len="med" w="med" type="none"/>
          </a:ln>
        </p:spPr>
      </p:cxnSp>
      <p:pic>
        <p:nvPicPr>
          <p:cNvPr id="154" name="Google Shape;154;p15"/>
          <p:cNvPicPr preferRelativeResize="0"/>
          <p:nvPr/>
        </p:nvPicPr>
        <p:blipFill>
          <a:blip r:embed="rId5">
            <a:alphaModFix/>
          </a:blip>
          <a:stretch>
            <a:fillRect/>
          </a:stretch>
        </p:blipFill>
        <p:spPr>
          <a:xfrm>
            <a:off x="6290450" y="3257550"/>
            <a:ext cx="2487950" cy="2712100"/>
          </a:xfrm>
          <a:prstGeom prst="rect">
            <a:avLst/>
          </a:prstGeom>
          <a:noFill/>
          <a:ln>
            <a:noFill/>
          </a:ln>
        </p:spPr>
      </p:pic>
      <p:cxnSp>
        <p:nvCxnSpPr>
          <p:cNvPr id="155" name="Google Shape;155;p15"/>
          <p:cNvCxnSpPr/>
          <p:nvPr/>
        </p:nvCxnSpPr>
        <p:spPr>
          <a:xfrm>
            <a:off x="6013966" y="2252822"/>
            <a:ext cx="272100" cy="1015500"/>
          </a:xfrm>
          <a:prstGeom prst="straightConnector1">
            <a:avLst/>
          </a:prstGeom>
          <a:noFill/>
          <a:ln cap="flat" cmpd="sng" w="28575">
            <a:solidFill>
              <a:srgbClr val="0000FF"/>
            </a:solidFill>
            <a:prstDash val="solid"/>
            <a:round/>
            <a:headEnd len="med" w="med" type="none"/>
            <a:tailEnd len="med" w="med" type="none"/>
          </a:ln>
        </p:spPr>
      </p:cxnSp>
      <p:cxnSp>
        <p:nvCxnSpPr>
          <p:cNvPr id="156" name="Google Shape;156;p15"/>
          <p:cNvCxnSpPr/>
          <p:nvPr/>
        </p:nvCxnSpPr>
        <p:spPr>
          <a:xfrm>
            <a:off x="6357950" y="1985975"/>
            <a:ext cx="2442900" cy="1271400"/>
          </a:xfrm>
          <a:prstGeom prst="straightConnector1">
            <a:avLst/>
          </a:prstGeom>
          <a:noFill/>
          <a:ln cap="flat" cmpd="sng" w="28575">
            <a:solidFill>
              <a:srgbClr val="0000FF"/>
            </a:solidFill>
            <a:prstDash val="solid"/>
            <a:round/>
            <a:headEnd len="med" w="med" type="none"/>
            <a:tailEnd len="med" w="med" type="none"/>
          </a:ln>
        </p:spPr>
      </p:cxnSp>
      <p:sp>
        <p:nvSpPr>
          <p:cNvPr id="157" name="Google Shape;157;p15"/>
          <p:cNvSpPr/>
          <p:nvPr/>
        </p:nvSpPr>
        <p:spPr>
          <a:xfrm>
            <a:off x="6013966" y="1947122"/>
            <a:ext cx="379200" cy="305700"/>
          </a:xfrm>
          <a:prstGeom prst="rect">
            <a:avLst/>
          </a:prstGeom>
          <a:noFill/>
          <a:ln cap="flat" cmpd="sng" w="38100">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Model Architecture</a:t>
            </a:r>
            <a:endParaRPr sz="3000"/>
          </a:p>
        </p:txBody>
      </p:sp>
      <p:pic>
        <p:nvPicPr>
          <p:cNvPr id="164" name="Google Shape;164;p16"/>
          <p:cNvPicPr preferRelativeResize="0"/>
          <p:nvPr/>
        </p:nvPicPr>
        <p:blipFill>
          <a:blip r:embed="rId3">
            <a:alphaModFix/>
          </a:blip>
          <a:stretch>
            <a:fillRect/>
          </a:stretch>
        </p:blipFill>
        <p:spPr>
          <a:xfrm>
            <a:off x="152400" y="831899"/>
            <a:ext cx="8736974" cy="4873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397775" y="1"/>
            <a:ext cx="7662300" cy="45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Model Training/Validation</a:t>
            </a:r>
            <a:endParaRPr sz="3000"/>
          </a:p>
        </p:txBody>
      </p:sp>
      <p:pic>
        <p:nvPicPr>
          <p:cNvPr id="171" name="Google Shape;171;p17"/>
          <p:cNvPicPr preferRelativeResize="0"/>
          <p:nvPr/>
        </p:nvPicPr>
        <p:blipFill>
          <a:blip r:embed="rId3">
            <a:alphaModFix/>
          </a:blip>
          <a:stretch>
            <a:fillRect/>
          </a:stretch>
        </p:blipFill>
        <p:spPr>
          <a:xfrm>
            <a:off x="4953000" y="603300"/>
            <a:ext cx="3875024" cy="5330325"/>
          </a:xfrm>
          <a:prstGeom prst="rect">
            <a:avLst/>
          </a:prstGeom>
          <a:noFill/>
          <a:ln>
            <a:noFill/>
          </a:ln>
        </p:spPr>
      </p:pic>
      <p:pic>
        <p:nvPicPr>
          <p:cNvPr id="172" name="Google Shape;172;p17"/>
          <p:cNvPicPr preferRelativeResize="0"/>
          <p:nvPr/>
        </p:nvPicPr>
        <p:blipFill>
          <a:blip r:embed="rId4">
            <a:alphaModFix/>
          </a:blip>
          <a:stretch>
            <a:fillRect/>
          </a:stretch>
        </p:blipFill>
        <p:spPr>
          <a:xfrm>
            <a:off x="252025" y="603300"/>
            <a:ext cx="4495801" cy="894575"/>
          </a:xfrm>
          <a:prstGeom prst="rect">
            <a:avLst/>
          </a:prstGeom>
          <a:noFill/>
          <a:ln>
            <a:noFill/>
          </a:ln>
        </p:spPr>
      </p:pic>
      <p:pic>
        <p:nvPicPr>
          <p:cNvPr id="173" name="Google Shape;173;p17"/>
          <p:cNvPicPr preferRelativeResize="0"/>
          <p:nvPr/>
        </p:nvPicPr>
        <p:blipFill>
          <a:blip r:embed="rId5">
            <a:alphaModFix/>
          </a:blip>
          <a:stretch>
            <a:fillRect/>
          </a:stretch>
        </p:blipFill>
        <p:spPr>
          <a:xfrm>
            <a:off x="252025" y="4131300"/>
            <a:ext cx="4495800" cy="1802325"/>
          </a:xfrm>
          <a:prstGeom prst="rect">
            <a:avLst/>
          </a:prstGeom>
          <a:noFill/>
          <a:ln>
            <a:noFill/>
          </a:ln>
        </p:spPr>
      </p:pic>
      <p:pic>
        <p:nvPicPr>
          <p:cNvPr id="174" name="Google Shape;174;p17"/>
          <p:cNvPicPr preferRelativeResize="0"/>
          <p:nvPr/>
        </p:nvPicPr>
        <p:blipFill>
          <a:blip r:embed="rId6">
            <a:alphaModFix/>
          </a:blip>
          <a:stretch>
            <a:fillRect/>
          </a:stretch>
        </p:blipFill>
        <p:spPr>
          <a:xfrm>
            <a:off x="252025" y="1574065"/>
            <a:ext cx="4495800" cy="24650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